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9.png" ContentType="image/png"/>
  <Override PartName="/ppt/media/hdphoto2.wdp" ContentType="image/vnd.ms-photo"/>
  <Override PartName="/ppt/media/image17.png" ContentType="image/png"/>
  <Override PartName="/ppt/media/image2.png" ContentType="image/png"/>
  <Override PartName="/ppt/media/image8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hdphoto1.wdp" ContentType="image/vnd.ms-photo"/>
  <Override PartName="/ppt/media/image16.png" ContentType="image/png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presProps" Target="presProps.xml"/>
</Relationships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radarChart>
        <c:radarStyle val="fill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序列1</c:v>
                </c:pt>
              </c:strCache>
            </c:strRef>
          </c:tx>
          <c:spPr>
            <a:solidFill>
              <a:srgbClr val="dae3f3">
                <a:alpha val="80000"/>
              </a:srgbClr>
            </a:solidFill>
            <a:ln w="25560">
              <a:solidFill>
                <a:srgbClr val="ffffff"/>
              </a:solidFill>
              <a:round/>
            </a:ln>
          </c:spPr>
          <c:dLbls>
            <c:txPr>
              <a:bodyPr wrap="square"/>
              <a:lstStyle/>
              <a:p>
                <a:pPr>
                  <a:defRPr b="0" sz="1600" spc="-1" strike="noStrike">
                    <a:solidFill>
                      <a:srgbClr val="000000"/>
                    </a:solidFill>
                    <a:latin typeface="微軟正黑體"/>
                    <a:ea typeface="微軟正黑體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</c:ser>
        <c:axId val="34998951"/>
        <c:axId val="94687396"/>
      </c:radarChart>
      <c:catAx>
        <c:axId val="34998951"/>
        <c:scaling>
          <c:orientation val="maxMin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1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94687396"/>
        <c:crosses val="autoZero"/>
        <c:auto val="1"/>
        <c:lblAlgn val="ctr"/>
        <c:lblOffset val="100"/>
        <c:noMultiLvlLbl val="0"/>
      </c:catAx>
      <c:valAx>
        <c:axId val="94687396"/>
        <c:scaling>
          <c:orientation val="minMax"/>
          <c:max val="5"/>
          <c:min val="0"/>
        </c:scaling>
        <c:delete val="0"/>
        <c:axPos val="l"/>
        <c:majorGridlines>
          <c:spPr>
            <a:ln w="19080">
              <a:solidFill>
                <a:srgbClr val="8497b0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15840">
            <a:solidFill>
              <a:srgbClr val="8497b0">
                <a:alpha val="50000"/>
              </a:srgbClr>
            </a:solidFill>
            <a:round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34998951"/>
        <c:crosses val="autoZero"/>
        <c:crossBetween val="midCat"/>
        <c:majorUnit val="1"/>
        <c:minorUnit val="1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radarChart>
        <c:radarStyle val="fill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序列1</c:v>
                </c:pt>
              </c:strCache>
            </c:strRef>
          </c:tx>
          <c:spPr>
            <a:solidFill>
              <a:srgbClr val="dae3f3">
                <a:alpha val="80000"/>
              </a:srgbClr>
            </a:solidFill>
            <a:ln w="25560">
              <a:solidFill>
                <a:srgbClr val="ffffff"/>
              </a:solidFill>
              <a:round/>
            </a:ln>
          </c:spPr>
          <c:dLbls>
            <c:txPr>
              <a:bodyPr wrap="square"/>
              <a:lstStyle/>
              <a:p>
                <a:pPr>
                  <a:defRPr b="0" sz="1600" spc="-1" strike="noStrike">
                    <a:solidFill>
                      <a:srgbClr val="000000"/>
                    </a:solidFill>
                    <a:latin typeface="微軟正黑體"/>
                    <a:ea typeface="微軟正黑體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axId val="14556990"/>
        <c:axId val="17259717"/>
      </c:radarChart>
      <c:catAx>
        <c:axId val="14556990"/>
        <c:scaling>
          <c:orientation val="maxMin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1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17259717"/>
        <c:crosses val="autoZero"/>
        <c:auto val="1"/>
        <c:lblAlgn val="ctr"/>
        <c:lblOffset val="100"/>
        <c:noMultiLvlLbl val="0"/>
      </c:catAx>
      <c:valAx>
        <c:axId val="17259717"/>
        <c:scaling>
          <c:orientation val="minMax"/>
          <c:max val="5"/>
          <c:min val="0"/>
        </c:scaling>
        <c:delete val="0"/>
        <c:axPos val="l"/>
        <c:majorGridlines>
          <c:spPr>
            <a:ln w="19080">
              <a:solidFill>
                <a:srgbClr val="8497b0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15840">
            <a:solidFill>
              <a:srgbClr val="8497b0">
                <a:alpha val="50000"/>
              </a:srgbClr>
            </a:solidFill>
            <a:round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14556990"/>
        <c:crosses val="autoZero"/>
        <c:crossBetween val="midCat"/>
        <c:majorUnit val="1"/>
        <c:minorUnit val="1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radarChart>
        <c:radarStyle val="fill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序列1</c:v>
                </c:pt>
              </c:strCache>
            </c:strRef>
          </c:tx>
          <c:spPr>
            <a:solidFill>
              <a:srgbClr val="dae3f3">
                <a:alpha val="80000"/>
              </a:srgbClr>
            </a:solidFill>
            <a:ln w="25560">
              <a:solidFill>
                <a:srgbClr val="ffffff"/>
              </a:solidFill>
              <a:round/>
            </a:ln>
          </c:spPr>
          <c:dLbls>
            <c:txPr>
              <a:bodyPr wrap="square"/>
              <a:lstStyle/>
              <a:p>
                <a:pPr>
                  <a:defRPr b="0" sz="1600" spc="-1" strike="noStrike">
                    <a:solidFill>
                      <a:srgbClr val="000000"/>
                    </a:solidFill>
                    <a:latin typeface="微軟正黑體"/>
                    <a:ea typeface="微軟正黑體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</c:ser>
        <c:axId val="7157688"/>
        <c:axId val="59194336"/>
      </c:radarChart>
      <c:catAx>
        <c:axId val="7157688"/>
        <c:scaling>
          <c:orientation val="maxMin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1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59194336"/>
        <c:crosses val="autoZero"/>
        <c:auto val="1"/>
        <c:lblAlgn val="ctr"/>
        <c:lblOffset val="100"/>
        <c:noMultiLvlLbl val="0"/>
      </c:catAx>
      <c:valAx>
        <c:axId val="59194336"/>
        <c:scaling>
          <c:orientation val="minMax"/>
          <c:max val="5"/>
          <c:min val="0"/>
        </c:scaling>
        <c:delete val="0"/>
        <c:axPos val="l"/>
        <c:majorGridlines>
          <c:spPr>
            <a:ln w="19080">
              <a:solidFill>
                <a:srgbClr val="8497b0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15840">
            <a:solidFill>
              <a:srgbClr val="8497b0">
                <a:alpha val="50000"/>
              </a:srgbClr>
            </a:solidFill>
            <a:round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7157688"/>
        <c:crosses val="autoZero"/>
        <c:crossBetween val="midCat"/>
        <c:majorUnit val="1"/>
        <c:minorUnit val="1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radarChart>
        <c:radarStyle val="fill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序列1</c:v>
                </c:pt>
              </c:strCache>
            </c:strRef>
          </c:tx>
          <c:spPr>
            <a:solidFill>
              <a:srgbClr val="dae3f3">
                <a:alpha val="80000"/>
              </a:srgbClr>
            </a:solidFill>
            <a:ln w="25560">
              <a:solidFill>
                <a:srgbClr val="ffffff"/>
              </a:solidFill>
              <a:round/>
            </a:ln>
          </c:spPr>
          <c:dLbls>
            <c:txPr>
              <a:bodyPr wrap="square"/>
              <a:lstStyle/>
              <a:p>
                <a:pPr>
                  <a:defRPr b="0" sz="1600" spc="-1" strike="noStrike">
                    <a:solidFill>
                      <a:srgbClr val="000000"/>
                    </a:solidFill>
                    <a:latin typeface="微軟正黑體"/>
                    <a:ea typeface="微軟正黑體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最高連段</c:v>
                </c:pt>
                <c:pt idx="1">
                  <c:v>最高傷害</c:v>
                </c:pt>
                <c:pt idx="2">
                  <c:v>攻擊距離</c:v>
                </c:pt>
                <c:pt idx="3">
                  <c:v>攻擊速度</c:v>
                </c:pt>
                <c:pt idx="4">
                  <c:v>操作難度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</c:ser>
        <c:axId val="63944415"/>
        <c:axId val="85637973"/>
      </c:radarChart>
      <c:catAx>
        <c:axId val="63944415"/>
        <c:scaling>
          <c:orientation val="maxMin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1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85637973"/>
        <c:crosses val="autoZero"/>
        <c:auto val="1"/>
        <c:lblAlgn val="ctr"/>
        <c:lblOffset val="100"/>
        <c:noMultiLvlLbl val="0"/>
      </c:catAx>
      <c:valAx>
        <c:axId val="85637973"/>
        <c:scaling>
          <c:orientation val="minMax"/>
          <c:max val="5"/>
          <c:min val="0"/>
        </c:scaling>
        <c:delete val="0"/>
        <c:axPos val="l"/>
        <c:majorGridlines>
          <c:spPr>
            <a:ln w="19080">
              <a:solidFill>
                <a:srgbClr val="8497b0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15840">
            <a:solidFill>
              <a:srgbClr val="8497b0">
                <a:alpha val="50000"/>
              </a:srgbClr>
            </a:solidFill>
            <a:round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微軟正黑體"/>
                <a:ea typeface="微軟正黑體"/>
              </a:defRPr>
            </a:pPr>
          </a:p>
        </c:txPr>
        <c:crossAx val="63944415"/>
        <c:crosses val="autoZero"/>
        <c:crossBetween val="midCat"/>
        <c:majorUnit val="1"/>
        <c:minorUnit val="1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ED6B6E-621A-45EA-9809-8046BDFD0D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40C5DD-818A-40A3-B748-A723481993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C66E91-C878-4336-A74B-F87CACA262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F4C9B2-6854-4DDF-9371-C0B9423A2A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E04365-78E9-424A-8CEA-2ED3EA1058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B3D3FB-3478-460B-B3E4-496DE78C9E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07864F-BC65-4A1F-ADE2-5C6728A418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29CE70-CB7E-487D-86CC-6348781034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599856-8E56-43C2-86CD-5CF29DD752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467B88-452D-419E-A4D2-4BB7E739C9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2F69FE-41AC-4C56-AE44-21C0CF2007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DBCD8C-BD3B-4A5A-A5FC-5DEEDA148E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1E0B05-CFAE-446D-AE3B-5A4CDB0956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0493B5-7E54-40FB-8BA0-665BD5115F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261228-35C7-47E2-9CC9-51ACB7AF14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02C9F3-48B9-424F-9075-B561275098D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DD2832-4366-4055-BBC4-B4A2CC1A5F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DDF745-4483-4C4B-BCC5-D54CE19378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778A66-02DB-4540-B9F9-0FDF4291D5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38099B-35BB-402F-AE6B-1ACA4AA6B9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D3DCE1-DBBF-4E55-B6E0-8A7B33FFEA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1213DC-3720-4B94-BE3C-4202026D50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07E8A3-A271-42B7-AFE9-60F2B08A33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C5485B-03EB-490F-8284-77B444A297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矩形 6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Calibri Light"/>
              </a:rPr>
              <a:t>按一下以編輯母片標</a:t>
            </a:r>
            <a:r>
              <a:rPr b="0" lang="zh-TW" sz="4400" spc="-1" strike="noStrike">
                <a:solidFill>
                  <a:srgbClr val="000000"/>
                </a:solidFill>
                <a:latin typeface="Calibri Light"/>
              </a:rPr>
              <a:t>題樣式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</a:rPr>
              <a:t>按一下以編輯母片文字樣式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</a:rPr>
              <a:t>第二層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000000"/>
                </a:solidFill>
                <a:latin typeface="Calibri"/>
              </a:rPr>
              <a:t>第三層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Calibri"/>
              </a:rPr>
              <a:t>第四層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Calibri"/>
              </a:rPr>
              <a:t>第五層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&lt;日期/時間&gt;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E78F9A-A02C-4D52-9269-50B6FB28E85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&lt;編號&gt;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2;p71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solidFill>
            <a:srgbClr val="d5db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00E8DE-54E4-4753-B745-F97DE88903A3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chart" Target="../charts/chart93.xml"/><Relationship Id="rId6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chart" Target="../charts/chart94.xml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chart" Target="../charts/chart95.xml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chart" Target="../charts/chart96.xml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file:///media/centon/Centon/File/Project/Github/LethalTrigger/Documentations/&#23529;&#26597;&#36039;&#26009;/&#31532;&#21313;&#19971;&#32068;-&#29123;&#30643;&#21127;&#29105;&#37096;&#65288;&#20845;&#23529;&#65289;/17_Demo.mp4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群組 32"/>
          <p:cNvGrpSpPr/>
          <p:nvPr/>
        </p:nvGrpSpPr>
        <p:grpSpPr>
          <a:xfrm>
            <a:off x="-6172560" y="2113200"/>
            <a:ext cx="11352240" cy="4740840"/>
            <a:chOff x="-6172560" y="2113200"/>
            <a:chExt cx="11352240" cy="4740840"/>
          </a:xfrm>
        </p:grpSpPr>
        <p:sp>
          <p:nvSpPr>
            <p:cNvPr id="85" name="矩形: 剪去同側角落 3"/>
            <p:cNvSpPr/>
            <p:nvPr/>
          </p:nvSpPr>
          <p:spPr>
            <a:xfrm>
              <a:off x="441396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" name="矩形: 剪去同側角落 4"/>
            <p:cNvSpPr/>
            <p:nvPr/>
          </p:nvSpPr>
          <p:spPr>
            <a:xfrm>
              <a:off x="340488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" name="矩形: 剪去同側角落 5"/>
            <p:cNvSpPr/>
            <p:nvPr/>
          </p:nvSpPr>
          <p:spPr>
            <a:xfrm>
              <a:off x="-13824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8" name="矩形: 剪去同側角落 54"/>
            <p:cNvSpPr/>
            <p:nvPr/>
          </p:nvSpPr>
          <p:spPr>
            <a:xfrm>
              <a:off x="-295380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9" name="矩形: 剪去同側角落 55"/>
            <p:cNvSpPr/>
            <p:nvPr/>
          </p:nvSpPr>
          <p:spPr>
            <a:xfrm>
              <a:off x="-412164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" name="矩形: 剪去同側角落 56"/>
            <p:cNvSpPr/>
            <p:nvPr/>
          </p:nvSpPr>
          <p:spPr>
            <a:xfrm>
              <a:off x="-617256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1" name="群組 31"/>
          <p:cNvGrpSpPr/>
          <p:nvPr/>
        </p:nvGrpSpPr>
        <p:grpSpPr>
          <a:xfrm>
            <a:off x="-7778880" y="1540800"/>
            <a:ext cx="11430360" cy="5316840"/>
            <a:chOff x="-7778880" y="1540800"/>
            <a:chExt cx="11430360" cy="5316840"/>
          </a:xfrm>
        </p:grpSpPr>
        <p:sp>
          <p:nvSpPr>
            <p:cNvPr id="92" name="矩形: 剪去同側角落 6"/>
            <p:cNvSpPr/>
            <p:nvPr/>
          </p:nvSpPr>
          <p:spPr>
            <a:xfrm>
              <a:off x="42192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3" name="矩形: 剪去同側角落 7"/>
            <p:cNvSpPr/>
            <p:nvPr/>
          </p:nvSpPr>
          <p:spPr>
            <a:xfrm>
              <a:off x="233496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4" name="矩形: 剪去同側角落 8"/>
            <p:cNvSpPr/>
            <p:nvPr/>
          </p:nvSpPr>
          <p:spPr>
            <a:xfrm>
              <a:off x="114120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" name="矩形: 剪去同側角落 60"/>
            <p:cNvSpPr/>
            <p:nvPr/>
          </p:nvSpPr>
          <p:spPr>
            <a:xfrm>
              <a:off x="-15559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" name="矩形: 剪去同側角落 61"/>
            <p:cNvSpPr/>
            <p:nvPr/>
          </p:nvSpPr>
          <p:spPr>
            <a:xfrm>
              <a:off x="-494784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" name="矩形: 剪去同側角落 62"/>
            <p:cNvSpPr/>
            <p:nvPr/>
          </p:nvSpPr>
          <p:spPr>
            <a:xfrm>
              <a:off x="-630432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" name="矩形: 剪去同側角落 66"/>
            <p:cNvSpPr/>
            <p:nvPr/>
          </p:nvSpPr>
          <p:spPr>
            <a:xfrm>
              <a:off x="-777888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9" name="群組 33"/>
          <p:cNvGrpSpPr/>
          <p:nvPr/>
        </p:nvGrpSpPr>
        <p:grpSpPr>
          <a:xfrm>
            <a:off x="-9433800" y="2124360"/>
            <a:ext cx="13345920" cy="4740480"/>
            <a:chOff x="-9433800" y="2124360"/>
            <a:chExt cx="13345920" cy="4740480"/>
          </a:xfrm>
        </p:grpSpPr>
        <p:sp>
          <p:nvSpPr>
            <p:cNvPr id="100" name="矩形: 剪去同側角落 9"/>
            <p:cNvSpPr/>
            <p:nvPr/>
          </p:nvSpPr>
          <p:spPr>
            <a:xfrm>
              <a:off x="130248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" name="矩形: 剪去同側角落 10"/>
            <p:cNvSpPr/>
            <p:nvPr/>
          </p:nvSpPr>
          <p:spPr>
            <a:xfrm>
              <a:off x="-26424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" name="矩形: 剪去同側角落 24"/>
            <p:cNvSpPr/>
            <p:nvPr/>
          </p:nvSpPr>
          <p:spPr>
            <a:xfrm>
              <a:off x="128952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" name="矩形: 剪去同側角落 69"/>
            <p:cNvSpPr/>
            <p:nvPr/>
          </p:nvSpPr>
          <p:spPr>
            <a:xfrm>
              <a:off x="-251928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4" name="矩形: 剪去同側角落 70"/>
            <p:cNvSpPr/>
            <p:nvPr/>
          </p:nvSpPr>
          <p:spPr>
            <a:xfrm>
              <a:off x="-536400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5" name="矩形: 剪去同側角落 71"/>
            <p:cNvSpPr/>
            <p:nvPr/>
          </p:nvSpPr>
          <p:spPr>
            <a:xfrm>
              <a:off x="-64846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6" name="矩形: 剪去同側角落 72"/>
            <p:cNvSpPr/>
            <p:nvPr/>
          </p:nvSpPr>
          <p:spPr>
            <a:xfrm>
              <a:off x="-740304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7" name="矩形: 剪去同側角落 73"/>
            <p:cNvSpPr/>
            <p:nvPr/>
          </p:nvSpPr>
          <p:spPr>
            <a:xfrm>
              <a:off x="-770256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8" name="矩形: 剪去同側角落 74"/>
            <p:cNvSpPr/>
            <p:nvPr/>
          </p:nvSpPr>
          <p:spPr>
            <a:xfrm>
              <a:off x="-943380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09" name="群組 35"/>
          <p:cNvGrpSpPr/>
          <p:nvPr/>
        </p:nvGrpSpPr>
        <p:grpSpPr>
          <a:xfrm>
            <a:off x="-11681640" y="5530320"/>
            <a:ext cx="16063200" cy="1334880"/>
            <a:chOff x="-11681640" y="5530320"/>
            <a:chExt cx="16063200" cy="1334880"/>
          </a:xfrm>
        </p:grpSpPr>
        <p:sp>
          <p:nvSpPr>
            <p:cNvPr id="110" name="矩形: 剪去同側角落 11"/>
            <p:cNvSpPr/>
            <p:nvPr/>
          </p:nvSpPr>
          <p:spPr>
            <a:xfrm>
              <a:off x="224820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1" name="矩形: 剪去同側角落 25"/>
            <p:cNvSpPr/>
            <p:nvPr/>
          </p:nvSpPr>
          <p:spPr>
            <a:xfrm>
              <a:off x="11556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2" name="矩形: 剪去同側角落 77"/>
            <p:cNvSpPr/>
            <p:nvPr/>
          </p:nvSpPr>
          <p:spPr>
            <a:xfrm>
              <a:off x="-114660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3" name="矩形: 剪去同側角落 78"/>
            <p:cNvSpPr/>
            <p:nvPr/>
          </p:nvSpPr>
          <p:spPr>
            <a:xfrm>
              <a:off x="-333864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4" name="矩形: 剪去同側角落 79"/>
            <p:cNvSpPr/>
            <p:nvPr/>
          </p:nvSpPr>
          <p:spPr>
            <a:xfrm>
              <a:off x="-679176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5" name="矩形: 剪去同側角落 80"/>
            <p:cNvSpPr/>
            <p:nvPr/>
          </p:nvSpPr>
          <p:spPr>
            <a:xfrm>
              <a:off x="-408708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6" name="矩形: 剪去同側角落 81"/>
            <p:cNvSpPr/>
            <p:nvPr/>
          </p:nvSpPr>
          <p:spPr>
            <a:xfrm>
              <a:off x="-92898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7" name="矩形: 剪去同側角落 82"/>
            <p:cNvSpPr/>
            <p:nvPr/>
          </p:nvSpPr>
          <p:spPr>
            <a:xfrm>
              <a:off x="-103896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8" name="矩形: 剪去同側角落 83"/>
            <p:cNvSpPr/>
            <p:nvPr/>
          </p:nvSpPr>
          <p:spPr>
            <a:xfrm>
              <a:off x="-1168164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19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0" name="直線接點 1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121" name="矩形 100"/>
          <p:cNvSpPr/>
          <p:nvPr/>
        </p:nvSpPr>
        <p:spPr>
          <a:xfrm>
            <a:off x="-16920" y="2439720"/>
            <a:ext cx="8570160" cy="2025720"/>
          </a:xfrm>
          <a:prstGeom prst="rect">
            <a:avLst/>
          </a:prstGeom>
          <a:gradFill rotWithShape="0">
            <a:gsLst>
              <a:gs pos="50000">
                <a:srgbClr val="ffffff"/>
              </a:gs>
              <a:gs pos="100000">
                <a:srgbClr val="f6f8fc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2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123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24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25" name="接點: 肘形 20"/>
          <p:cNvCxnSpPr/>
          <p:nvPr/>
        </p:nvCxnSpPr>
        <p:spPr>
          <a:xfrm>
            <a:off x="7035840" y="4592880"/>
            <a:ext cx="4861080" cy="93816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26" name="接點: 肘形 21"/>
          <p:cNvCxnSpPr/>
          <p:nvPr/>
        </p:nvCxnSpPr>
        <p:spPr>
          <a:xfrm flipV="1">
            <a:off x="4177080" y="4783680"/>
            <a:ext cx="7508160" cy="14929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27" name="接點: 肘形 22"/>
          <p:cNvCxnSpPr/>
          <p:nvPr/>
        </p:nvCxnSpPr>
        <p:spPr>
          <a:xfrm flipV="1">
            <a:off x="8610480" y="5151600"/>
            <a:ext cx="2574360" cy="37476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28" name="接點: 肘形 23"/>
          <p:cNvCxnSpPr/>
          <p:nvPr/>
        </p:nvCxnSpPr>
        <p:spPr>
          <a:xfrm flipH="1" rot="16200000">
            <a:off x="6974640" y="3414600"/>
            <a:ext cx="6758280" cy="85284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129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30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131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2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33" name="圖片 17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34" name="文字方塊 98"/>
          <p:cNvSpPr/>
          <p:nvPr/>
        </p:nvSpPr>
        <p:spPr>
          <a:xfrm>
            <a:off x="7098840" y="2919600"/>
            <a:ext cx="275796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楊昌龍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楊志騰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陳星佑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侯勝勳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指導老師：陳俊瑋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5"/>
          <a:stretch/>
        </p:blipFill>
        <p:spPr>
          <a:xfrm>
            <a:off x="1340640" y="2387880"/>
            <a:ext cx="7479360" cy="207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445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46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47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48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49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0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451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452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3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4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5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6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7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58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459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460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1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2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3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4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5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6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7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8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469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470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1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2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3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4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5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6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7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8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479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480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81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482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483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484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85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486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487" name="矩形: 圓角化同側角落 97"/>
          <p:cNvSpPr/>
          <p:nvPr/>
        </p:nvSpPr>
        <p:spPr>
          <a:xfrm>
            <a:off x="5169240" y="6867360"/>
            <a:ext cx="1109520" cy="547200"/>
          </a:xfrm>
          <a:prstGeom prst="round2SameRect">
            <a:avLst>
              <a:gd name="adj1" fmla="val 16667"/>
              <a:gd name="adj2" fmla="val 0"/>
            </a:avLst>
          </a:prstGeom>
          <a:pattFill prst="wdUpDiag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8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489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490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491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492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493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494" name="資料庫圖表 4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495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497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499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501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03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505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507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8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09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0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1" name="矩形 53"/>
          <p:cNvSpPr/>
          <p:nvPr/>
        </p:nvSpPr>
        <p:spPr>
          <a:xfrm>
            <a:off x="1962000" y="315432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11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1190;p 1"/>
          <p:cNvGrpSpPr/>
          <p:nvPr/>
        </p:nvGrpSpPr>
        <p:grpSpPr>
          <a:xfrm>
            <a:off x="834480" y="7047000"/>
            <a:ext cx="11352240" cy="4740840"/>
            <a:chOff x="834480" y="7047000"/>
            <a:chExt cx="11352240" cy="4740840"/>
          </a:xfrm>
        </p:grpSpPr>
        <p:sp>
          <p:nvSpPr>
            <p:cNvPr id="513" name="Google Shape;1191;p 1"/>
            <p:cNvSpPr/>
            <p:nvPr/>
          </p:nvSpPr>
          <p:spPr>
            <a:xfrm>
              <a:off x="11421000" y="105879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14" name="Google Shape;1192;p 1"/>
            <p:cNvSpPr/>
            <p:nvPr/>
          </p:nvSpPr>
          <p:spPr>
            <a:xfrm>
              <a:off x="10411920" y="86544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15" name="Google Shape;1193;p 1"/>
            <p:cNvSpPr/>
            <p:nvPr/>
          </p:nvSpPr>
          <p:spPr>
            <a:xfrm>
              <a:off x="6868800" y="78174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16" name="Google Shape;1194;p 1"/>
            <p:cNvSpPr/>
            <p:nvPr/>
          </p:nvSpPr>
          <p:spPr>
            <a:xfrm>
              <a:off x="4053240" y="85320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17" name="Google Shape;1195;p 1"/>
            <p:cNvSpPr/>
            <p:nvPr/>
          </p:nvSpPr>
          <p:spPr>
            <a:xfrm>
              <a:off x="2885400" y="70470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18" name="Google Shape;1196;p 1"/>
            <p:cNvSpPr/>
            <p:nvPr/>
          </p:nvSpPr>
          <p:spPr>
            <a:xfrm>
              <a:off x="834480" y="971388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519" name="Google Shape;1197;p 1"/>
          <p:cNvGrpSpPr/>
          <p:nvPr/>
        </p:nvGrpSpPr>
        <p:grpSpPr>
          <a:xfrm>
            <a:off x="16920" y="7650360"/>
            <a:ext cx="11430000" cy="5317200"/>
            <a:chOff x="16920" y="7650360"/>
            <a:chExt cx="11430000" cy="5317200"/>
          </a:xfrm>
        </p:grpSpPr>
        <p:sp>
          <p:nvSpPr>
            <p:cNvPr id="520" name="Google Shape;1198;p 1"/>
            <p:cNvSpPr/>
            <p:nvPr/>
          </p:nvSpPr>
          <p:spPr>
            <a:xfrm>
              <a:off x="8217360" y="953856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1" name="Google Shape;1199;p 1"/>
            <p:cNvSpPr/>
            <p:nvPr/>
          </p:nvSpPr>
          <p:spPr>
            <a:xfrm>
              <a:off x="10130400" y="1015704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2" name="Google Shape;1200;p 1"/>
            <p:cNvSpPr/>
            <p:nvPr/>
          </p:nvSpPr>
          <p:spPr>
            <a:xfrm>
              <a:off x="8936640" y="765036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3" name="Google Shape;1201;p 1"/>
            <p:cNvSpPr/>
            <p:nvPr/>
          </p:nvSpPr>
          <p:spPr>
            <a:xfrm>
              <a:off x="6239520" y="1015704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4" name="Google Shape;1202;p 1"/>
            <p:cNvSpPr/>
            <p:nvPr/>
          </p:nvSpPr>
          <p:spPr>
            <a:xfrm>
              <a:off x="2847600" y="1015704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5" name="Google Shape;1203;p 1"/>
            <p:cNvSpPr/>
            <p:nvPr/>
          </p:nvSpPr>
          <p:spPr>
            <a:xfrm>
              <a:off x="1491480" y="1176768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6" name="Google Shape;1204;p 1"/>
            <p:cNvSpPr/>
            <p:nvPr/>
          </p:nvSpPr>
          <p:spPr>
            <a:xfrm>
              <a:off x="16920" y="1176768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527" name="Google Shape;1205;p 1"/>
          <p:cNvGrpSpPr/>
          <p:nvPr/>
        </p:nvGrpSpPr>
        <p:grpSpPr>
          <a:xfrm>
            <a:off x="0" y="11499480"/>
            <a:ext cx="13346280" cy="4740480"/>
            <a:chOff x="0" y="11499480"/>
            <a:chExt cx="13346280" cy="4740480"/>
          </a:xfrm>
        </p:grpSpPr>
        <p:sp>
          <p:nvSpPr>
            <p:cNvPr id="528" name="Google Shape;1206;p 1"/>
            <p:cNvSpPr/>
            <p:nvPr/>
          </p:nvSpPr>
          <p:spPr>
            <a:xfrm>
              <a:off x="10736640" y="1381428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29" name="Google Shape;1207;p 1"/>
            <p:cNvSpPr/>
            <p:nvPr/>
          </p:nvSpPr>
          <p:spPr>
            <a:xfrm>
              <a:off x="9169920" y="1490544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0" name="Google Shape;1208;p 1"/>
            <p:cNvSpPr/>
            <p:nvPr/>
          </p:nvSpPr>
          <p:spPr>
            <a:xfrm>
              <a:off x="10723680" y="1256544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1" name="Google Shape;1209;p 1"/>
            <p:cNvSpPr/>
            <p:nvPr/>
          </p:nvSpPr>
          <p:spPr>
            <a:xfrm>
              <a:off x="6914520" y="1490544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2" name="Google Shape;1210;p 1"/>
            <p:cNvSpPr/>
            <p:nvPr/>
          </p:nvSpPr>
          <p:spPr>
            <a:xfrm>
              <a:off x="4070160" y="1310652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3" name="Google Shape;1211;p 1"/>
            <p:cNvSpPr/>
            <p:nvPr/>
          </p:nvSpPr>
          <p:spPr>
            <a:xfrm>
              <a:off x="2949480" y="1310652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4" name="Google Shape;1212;p 1"/>
            <p:cNvSpPr/>
            <p:nvPr/>
          </p:nvSpPr>
          <p:spPr>
            <a:xfrm>
              <a:off x="2031120" y="1149948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5" name="Google Shape;1213;p 1"/>
            <p:cNvSpPr/>
            <p:nvPr/>
          </p:nvSpPr>
          <p:spPr>
            <a:xfrm>
              <a:off x="1731240" y="1310652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6" name="Google Shape;1214;p 1"/>
            <p:cNvSpPr/>
            <p:nvPr/>
          </p:nvSpPr>
          <p:spPr>
            <a:xfrm>
              <a:off x="0" y="1453428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537" name="Google Shape;1215;p 1"/>
          <p:cNvGrpSpPr/>
          <p:nvPr/>
        </p:nvGrpSpPr>
        <p:grpSpPr>
          <a:xfrm>
            <a:off x="0" y="18606240"/>
            <a:ext cx="16063200" cy="1334520"/>
            <a:chOff x="0" y="18606240"/>
            <a:chExt cx="16063200" cy="1334520"/>
          </a:xfrm>
        </p:grpSpPr>
        <p:sp>
          <p:nvSpPr>
            <p:cNvPr id="538" name="Google Shape;1216;p 1"/>
            <p:cNvSpPr/>
            <p:nvPr/>
          </p:nvSpPr>
          <p:spPr>
            <a:xfrm>
              <a:off x="13929840" y="1885788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39" name="Google Shape;1217;p 1"/>
            <p:cNvSpPr/>
            <p:nvPr/>
          </p:nvSpPr>
          <p:spPr>
            <a:xfrm>
              <a:off x="11797200" y="1935972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0" name="Google Shape;1218;p 1"/>
            <p:cNvSpPr/>
            <p:nvPr/>
          </p:nvSpPr>
          <p:spPr>
            <a:xfrm>
              <a:off x="10535040" y="1935972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1" name="Google Shape;1219;p 1"/>
            <p:cNvSpPr/>
            <p:nvPr/>
          </p:nvSpPr>
          <p:spPr>
            <a:xfrm>
              <a:off x="8343000" y="1860624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2" name="Google Shape;1220;p 1"/>
            <p:cNvSpPr/>
            <p:nvPr/>
          </p:nvSpPr>
          <p:spPr>
            <a:xfrm>
              <a:off x="4890240" y="1909188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3" name="Google Shape;1221;p 1"/>
            <p:cNvSpPr/>
            <p:nvPr/>
          </p:nvSpPr>
          <p:spPr>
            <a:xfrm>
              <a:off x="7594560" y="1935972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4" name="Google Shape;1222;p 1"/>
            <p:cNvSpPr/>
            <p:nvPr/>
          </p:nvSpPr>
          <p:spPr>
            <a:xfrm>
              <a:off x="2392200" y="1909188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5" name="Google Shape;1223;p 1"/>
            <p:cNvSpPr/>
            <p:nvPr/>
          </p:nvSpPr>
          <p:spPr>
            <a:xfrm>
              <a:off x="1292400" y="1954188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46" name="Google Shape;1224;p 1"/>
            <p:cNvSpPr/>
            <p:nvPr/>
          </p:nvSpPr>
          <p:spPr>
            <a:xfrm>
              <a:off x="0" y="1909188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547" name="Google Shape;1225;p 1"/>
          <p:cNvGrpSpPr/>
          <p:nvPr/>
        </p:nvGrpSpPr>
        <p:grpSpPr>
          <a:xfrm>
            <a:off x="0" y="0"/>
            <a:ext cx="2319480" cy="8330760"/>
            <a:chOff x="0" y="0"/>
            <a:chExt cx="2319480" cy="8330760"/>
          </a:xfrm>
        </p:grpSpPr>
        <p:sp>
          <p:nvSpPr>
            <p:cNvPr id="548" name="Google Shape;1226;p 1"/>
            <p:cNvSpPr/>
            <p:nvPr/>
          </p:nvSpPr>
          <p:spPr>
            <a:xfrm>
              <a:off x="0" y="0"/>
              <a:ext cx="927360" cy="3563280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  <a:ea typeface="Calibri"/>
              </a:endParaRPr>
            </a:p>
          </p:txBody>
        </p:sp>
        <p:sp>
          <p:nvSpPr>
            <p:cNvPr id="549" name="Google Shape;1227;p 1"/>
            <p:cNvSpPr/>
            <p:nvPr/>
          </p:nvSpPr>
          <p:spPr>
            <a:xfrm>
              <a:off x="1080" y="9720"/>
              <a:ext cx="2318400" cy="8321040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3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  <a:ea typeface="Calibri"/>
              </a:endParaRPr>
            </a:p>
          </p:txBody>
        </p:sp>
      </p:grpSp>
      <p:cxnSp>
        <p:nvCxnSpPr>
          <p:cNvPr id="550" name="Google Shape;1228;p 1"/>
          <p:cNvCxnSpPr/>
          <p:nvPr/>
        </p:nvCxnSpPr>
        <p:spPr>
          <a:xfrm flipH="1">
            <a:off x="-114120" y="-153720"/>
            <a:ext cx="2089800" cy="3717720"/>
          </a:xfrm>
          <a:prstGeom prst="straightConnector1">
            <a:avLst/>
          </a:prstGeom>
          <a:ln w="152400">
            <a:solidFill>
              <a:srgbClr val="ffffff"/>
            </a:solidFill>
            <a:miter/>
          </a:ln>
        </p:spPr>
      </p:cxnSp>
      <p:cxnSp>
        <p:nvCxnSpPr>
          <p:cNvPr id="551" name="Google Shape;1229;p 1"/>
          <p:cNvCxnSpPr/>
          <p:nvPr/>
        </p:nvCxnSpPr>
        <p:spPr>
          <a:xfrm flipH="1">
            <a:off x="152280" y="-317160"/>
            <a:ext cx="1140120" cy="7420680"/>
          </a:xfrm>
          <a:prstGeom prst="straightConnector1">
            <a:avLst/>
          </a:prstGeom>
          <a:ln w="228600">
            <a:solidFill>
              <a:srgbClr val="ffffff"/>
            </a:solidFill>
            <a:miter/>
          </a:ln>
        </p:spPr>
      </p:cxnSp>
      <p:sp>
        <p:nvSpPr>
          <p:cNvPr id="552" name="Google Shape;1230;p 1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553" name="Google Shape;1231;p 1" descr=""/>
          <p:cNvPicPr/>
          <p:nvPr/>
        </p:nvPicPr>
        <p:blipFill>
          <a:blip r:embed="rId1"/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554" name="Google Shape;1232;p 1" descr=""/>
          <p:cNvPicPr/>
          <p:nvPr/>
        </p:nvPicPr>
        <p:blipFill>
          <a:blip r:embed="rId2"/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555" name="Google Shape;1233;p 1"/>
          <p:cNvSpPr/>
          <p:nvPr/>
        </p:nvSpPr>
        <p:spPr>
          <a:xfrm rot="10800000">
            <a:off x="10193760" y="-4355640"/>
            <a:ext cx="1998360" cy="11213640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cxnSp>
        <p:nvCxnSpPr>
          <p:cNvPr id="556" name="Google Shape;1234;p 1"/>
          <p:cNvCxnSpPr/>
          <p:nvPr/>
        </p:nvCxnSpPr>
        <p:spPr>
          <a:xfrm rot="10800000">
            <a:off x="5812560" y="5943600"/>
            <a:ext cx="4317840" cy="615960"/>
          </a:xfrm>
          <a:prstGeom prst="bentConnector3">
            <a:avLst>
              <a:gd name="adj1" fmla="val 49995"/>
            </a:avLst>
          </a:prstGeom>
          <a:ln w="63500">
            <a:solidFill>
              <a:srgbClr val="ffffff"/>
            </a:solidFill>
            <a:miter/>
            <a:headEnd len="med" type="oval" w="med"/>
            <a:tailEnd len="lg" type="oval" w="lg"/>
          </a:ln>
        </p:spPr>
      </p:cxnSp>
      <p:cxnSp>
        <p:nvCxnSpPr>
          <p:cNvPr id="557" name="Google Shape;1235;p 1"/>
          <p:cNvCxnSpPr/>
          <p:nvPr/>
        </p:nvCxnSpPr>
        <p:spPr>
          <a:xfrm flipH="1" flipV="1" rot="5400000">
            <a:off x="7883640" y="3981960"/>
            <a:ext cx="5065200" cy="10886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miter/>
            <a:headEnd len="med" type="oval" w="med"/>
            <a:tailEnd len="med" type="oval" w="med"/>
          </a:ln>
        </p:spPr>
      </p:cxnSp>
      <p:cxnSp>
        <p:nvCxnSpPr>
          <p:cNvPr id="558" name="Google Shape;1236;p 1"/>
          <p:cNvCxnSpPr/>
          <p:nvPr/>
        </p:nvCxnSpPr>
        <p:spPr>
          <a:xfrm flipV="1">
            <a:off x="2197080" y="5155920"/>
            <a:ext cx="9068040" cy="140364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miter/>
            <a:headEnd len="sm" type="oval" w="sm"/>
            <a:tailEnd len="sm" type="oval" w="sm"/>
          </a:ln>
        </p:spPr>
      </p:cxnSp>
      <p:cxnSp>
        <p:nvCxnSpPr>
          <p:cNvPr id="559" name="Google Shape;1237;p 1"/>
          <p:cNvCxnSpPr/>
          <p:nvPr/>
        </p:nvCxnSpPr>
        <p:spPr>
          <a:xfrm flipV="1" rot="10800000">
            <a:off x="7294320" y="3428640"/>
            <a:ext cx="5253120" cy="282996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miter/>
            <a:headEnd len="sm" type="oval" w="sm"/>
            <a:tailEnd len="med" type="oval" w="med"/>
          </a:ln>
        </p:spPr>
      </p:cxnSp>
      <p:cxnSp>
        <p:nvCxnSpPr>
          <p:cNvPr id="560" name="Google Shape;1238;p 1"/>
          <p:cNvCxnSpPr/>
          <p:nvPr/>
        </p:nvCxnSpPr>
        <p:spPr>
          <a:xfrm>
            <a:off x="11137680" y="-153720"/>
            <a:ext cx="659880" cy="7201080"/>
          </a:xfrm>
          <a:prstGeom prst="straightConnector1">
            <a:avLst/>
          </a:prstGeom>
          <a:ln w="152400">
            <a:solidFill>
              <a:srgbClr val="acb8ca"/>
            </a:solidFill>
            <a:miter/>
          </a:ln>
        </p:spPr>
      </p:cxnSp>
      <p:sp>
        <p:nvSpPr>
          <p:cNvPr id="561" name="Google Shape;1240;p 1"/>
          <p:cNvSpPr/>
          <p:nvPr/>
        </p:nvSpPr>
        <p:spPr>
          <a:xfrm>
            <a:off x="4683960" y="460080"/>
            <a:ext cx="61160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chemeClr val="dk1"/>
                </a:solidFill>
                <a:latin typeface="Microsoft JhengHei"/>
                <a:ea typeface="Microsoft JhengHei"/>
              </a:rPr>
              <a:t>故事背景－序章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Google Shape;1241;p 1"/>
          <p:cNvSpPr/>
          <p:nvPr/>
        </p:nvSpPr>
        <p:spPr>
          <a:xfrm>
            <a:off x="4683960" y="989280"/>
            <a:ext cx="6116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意外發現的能源使人類的科技得到了突飛猛進的發</a:t>
            </a: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展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外星種族開始阻撓地球的發展，最後入侵地球殲滅</a:t>
            </a: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文明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3" name="Google Shape;1242;p 1"/>
          <p:cNvGrpSpPr/>
          <p:nvPr/>
        </p:nvGrpSpPr>
        <p:grpSpPr>
          <a:xfrm>
            <a:off x="540000" y="1672920"/>
            <a:ext cx="5542200" cy="3465360"/>
            <a:chOff x="540000" y="1672920"/>
            <a:chExt cx="5542200" cy="3465360"/>
          </a:xfrm>
        </p:grpSpPr>
        <p:sp>
          <p:nvSpPr>
            <p:cNvPr id="564" name="Google Shape;1243;p 1"/>
            <p:cNvSpPr/>
            <p:nvPr/>
          </p:nvSpPr>
          <p:spPr>
            <a:xfrm>
              <a:off x="540000" y="16729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1244;p 1"/>
            <p:cNvSpPr/>
            <p:nvPr/>
          </p:nvSpPr>
          <p:spPr>
            <a:xfrm>
              <a:off x="572040" y="170496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200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年前：發現燃晶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6" name="Google Shape;1245;p 1"/>
            <p:cNvSpPr/>
            <p:nvPr/>
          </p:nvSpPr>
          <p:spPr>
            <a:xfrm>
              <a:off x="540000" y="2328120"/>
              <a:ext cx="5542200" cy="130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1246;p 1"/>
            <p:cNvSpPr/>
            <p:nvPr/>
          </p:nvSpPr>
          <p:spPr>
            <a:xfrm>
              <a:off x="540000" y="2328120"/>
              <a:ext cx="5542200" cy="130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人類挖掘到巨大遺跡，從中找到大量燃晶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燃晶常因不明原因爆炸，被列為危險能源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於發現兩個月後成立研究組織研究燃晶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8" name="Google Shape;1247;p 1"/>
            <p:cNvSpPr/>
            <p:nvPr/>
          </p:nvSpPr>
          <p:spPr>
            <a:xfrm>
              <a:off x="540000" y="363204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1248;p 1"/>
            <p:cNvSpPr/>
            <p:nvPr/>
          </p:nvSpPr>
          <p:spPr>
            <a:xfrm>
              <a:off x="572040" y="366408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180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年前：燃晶用於民生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" name="Google Shape;1249;p 1"/>
            <p:cNvSpPr/>
            <p:nvPr/>
          </p:nvSpPr>
          <p:spPr>
            <a:xfrm>
              <a:off x="540000" y="428724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1250;p 1"/>
            <p:cNvSpPr/>
            <p:nvPr/>
          </p:nvSpPr>
          <p:spPr>
            <a:xfrm>
              <a:off x="540000" y="428724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燃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晶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大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量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用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於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工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業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及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軍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事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用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途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加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工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過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穩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定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的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燃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晶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開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始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用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於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家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用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電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與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交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通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工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具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72" name="Google Shape;1307;p 2"/>
          <p:cNvGrpSpPr/>
          <p:nvPr/>
        </p:nvGrpSpPr>
        <p:grpSpPr>
          <a:xfrm>
            <a:off x="6120000" y="1674720"/>
            <a:ext cx="5542200" cy="4247640"/>
            <a:chOff x="6120000" y="1674720"/>
            <a:chExt cx="5542200" cy="4247640"/>
          </a:xfrm>
        </p:grpSpPr>
        <p:sp>
          <p:nvSpPr>
            <p:cNvPr id="573" name="Google Shape;1308;p 2"/>
            <p:cNvSpPr/>
            <p:nvPr/>
          </p:nvSpPr>
          <p:spPr>
            <a:xfrm>
              <a:off x="6120000" y="16747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1309;p 2"/>
            <p:cNvSpPr/>
            <p:nvPr/>
          </p:nvSpPr>
          <p:spPr>
            <a:xfrm>
              <a:off x="6152040" y="170676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175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年前：外星種族注意到地球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5" name="Google Shape;1310;p 2"/>
            <p:cNvSpPr/>
            <p:nvPr/>
          </p:nvSpPr>
          <p:spPr>
            <a:xfrm>
              <a:off x="6120000" y="23299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1311;p 2"/>
            <p:cNvSpPr/>
            <p:nvPr/>
          </p:nvSpPr>
          <p:spPr>
            <a:xfrm>
              <a:off x="6120000" y="23299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外星種族注意到地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球使用的燃晶能源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人類開始密集收到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外星種族發送的警告</a:t>
              </a: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訊號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7" name="Google Shape;1312;p 2"/>
            <p:cNvSpPr/>
            <p:nvPr/>
          </p:nvSpPr>
          <p:spPr>
            <a:xfrm>
              <a:off x="6120000" y="31813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1313;p 2"/>
            <p:cNvSpPr/>
            <p:nvPr/>
          </p:nvSpPr>
          <p:spPr>
            <a:xfrm>
              <a:off x="6152040" y="321336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65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年前：地球遭受入侵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9" name="Google Shape;1314;p 2"/>
            <p:cNvSpPr/>
            <p:nvPr/>
          </p:nvSpPr>
          <p:spPr>
            <a:xfrm>
              <a:off x="6120000" y="38365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1315;p 2"/>
            <p:cNvSpPr/>
            <p:nvPr/>
          </p:nvSpPr>
          <p:spPr>
            <a:xfrm>
              <a:off x="6120000" y="38365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外星種族飛船抵達地球，宣告佔領地球燃晶能源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因語言不同無法溝通，人類試圖抵禦外星生物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1" name="Google Shape;1316;p 2"/>
            <p:cNvSpPr/>
            <p:nvPr/>
          </p:nvSpPr>
          <p:spPr>
            <a:xfrm>
              <a:off x="6120000" y="46879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1317;p 2"/>
            <p:cNvSpPr/>
            <p:nvPr/>
          </p:nvSpPr>
          <p:spPr>
            <a:xfrm>
              <a:off x="6152040" y="471960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62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年前：文明殲滅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3" name="Google Shape;1318;p 2"/>
            <p:cNvSpPr/>
            <p:nvPr/>
          </p:nvSpPr>
          <p:spPr>
            <a:xfrm>
              <a:off x="6120000" y="534312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1319;p 2"/>
            <p:cNvSpPr/>
            <p:nvPr/>
          </p:nvSpPr>
          <p:spPr>
            <a:xfrm>
              <a:off x="6120000" y="534312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rgbClr val="000000"/>
                  </a:solidFill>
                  <a:latin typeface="Microsoft JhengHei"/>
                  <a:ea typeface="Microsoft JhengHei"/>
                </a:rPr>
                <a:t>人類文明受外星種族殲滅，新文明誕生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1324;p 1"/>
          <p:cNvGrpSpPr/>
          <p:nvPr/>
        </p:nvGrpSpPr>
        <p:grpSpPr>
          <a:xfrm>
            <a:off x="834480" y="7047000"/>
            <a:ext cx="11352240" cy="4740840"/>
            <a:chOff x="834480" y="7047000"/>
            <a:chExt cx="11352240" cy="4740840"/>
          </a:xfrm>
        </p:grpSpPr>
        <p:sp>
          <p:nvSpPr>
            <p:cNvPr id="586" name="Google Shape;1325;p 1"/>
            <p:cNvSpPr/>
            <p:nvPr/>
          </p:nvSpPr>
          <p:spPr>
            <a:xfrm>
              <a:off x="11421000" y="105879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87" name="Google Shape;1326;p 1"/>
            <p:cNvSpPr/>
            <p:nvPr/>
          </p:nvSpPr>
          <p:spPr>
            <a:xfrm>
              <a:off x="10411920" y="86544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88" name="Google Shape;1327;p 1"/>
            <p:cNvSpPr/>
            <p:nvPr/>
          </p:nvSpPr>
          <p:spPr>
            <a:xfrm>
              <a:off x="6868800" y="78174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89" name="Google Shape;1328;p 1"/>
            <p:cNvSpPr/>
            <p:nvPr/>
          </p:nvSpPr>
          <p:spPr>
            <a:xfrm>
              <a:off x="4053240" y="85320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0" name="Google Shape;1329;p 1"/>
            <p:cNvSpPr/>
            <p:nvPr/>
          </p:nvSpPr>
          <p:spPr>
            <a:xfrm>
              <a:off x="2885400" y="70470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1" name="Google Shape;1330;p 1"/>
            <p:cNvSpPr/>
            <p:nvPr/>
          </p:nvSpPr>
          <p:spPr>
            <a:xfrm>
              <a:off x="834480" y="971388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592" name="Google Shape;1331;p 1"/>
          <p:cNvGrpSpPr/>
          <p:nvPr/>
        </p:nvGrpSpPr>
        <p:grpSpPr>
          <a:xfrm>
            <a:off x="16920" y="7650360"/>
            <a:ext cx="11430000" cy="5317200"/>
            <a:chOff x="16920" y="7650360"/>
            <a:chExt cx="11430000" cy="5317200"/>
          </a:xfrm>
        </p:grpSpPr>
        <p:sp>
          <p:nvSpPr>
            <p:cNvPr id="593" name="Google Shape;1332;p 1"/>
            <p:cNvSpPr/>
            <p:nvPr/>
          </p:nvSpPr>
          <p:spPr>
            <a:xfrm>
              <a:off x="8217360" y="953856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4" name="Google Shape;1333;p 1"/>
            <p:cNvSpPr/>
            <p:nvPr/>
          </p:nvSpPr>
          <p:spPr>
            <a:xfrm>
              <a:off x="10130400" y="1015704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5" name="Google Shape;1334;p 1"/>
            <p:cNvSpPr/>
            <p:nvPr/>
          </p:nvSpPr>
          <p:spPr>
            <a:xfrm>
              <a:off x="8936640" y="765036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6" name="Google Shape;1335;p 1"/>
            <p:cNvSpPr/>
            <p:nvPr/>
          </p:nvSpPr>
          <p:spPr>
            <a:xfrm>
              <a:off x="6239520" y="1015704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7" name="Google Shape;1336;p 1"/>
            <p:cNvSpPr/>
            <p:nvPr/>
          </p:nvSpPr>
          <p:spPr>
            <a:xfrm>
              <a:off x="2847600" y="1015704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8" name="Google Shape;1337;p 1"/>
            <p:cNvSpPr/>
            <p:nvPr/>
          </p:nvSpPr>
          <p:spPr>
            <a:xfrm>
              <a:off x="1491480" y="1176768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599" name="Google Shape;1338;p 1"/>
            <p:cNvSpPr/>
            <p:nvPr/>
          </p:nvSpPr>
          <p:spPr>
            <a:xfrm>
              <a:off x="16920" y="1176768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600" name="Google Shape;1339;p 1"/>
          <p:cNvGrpSpPr/>
          <p:nvPr/>
        </p:nvGrpSpPr>
        <p:grpSpPr>
          <a:xfrm>
            <a:off x="0" y="11499480"/>
            <a:ext cx="13346280" cy="4740480"/>
            <a:chOff x="0" y="11499480"/>
            <a:chExt cx="13346280" cy="4740480"/>
          </a:xfrm>
        </p:grpSpPr>
        <p:sp>
          <p:nvSpPr>
            <p:cNvPr id="601" name="Google Shape;1340;p 1"/>
            <p:cNvSpPr/>
            <p:nvPr/>
          </p:nvSpPr>
          <p:spPr>
            <a:xfrm>
              <a:off x="10736640" y="1381428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2" name="Google Shape;1341;p 1"/>
            <p:cNvSpPr/>
            <p:nvPr/>
          </p:nvSpPr>
          <p:spPr>
            <a:xfrm>
              <a:off x="9169920" y="1490544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3" name="Google Shape;1342;p 1"/>
            <p:cNvSpPr/>
            <p:nvPr/>
          </p:nvSpPr>
          <p:spPr>
            <a:xfrm>
              <a:off x="10723680" y="1256544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4" name="Google Shape;1343;p 1"/>
            <p:cNvSpPr/>
            <p:nvPr/>
          </p:nvSpPr>
          <p:spPr>
            <a:xfrm>
              <a:off x="6914520" y="1490544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5" name="Google Shape;1344;p 1"/>
            <p:cNvSpPr/>
            <p:nvPr/>
          </p:nvSpPr>
          <p:spPr>
            <a:xfrm>
              <a:off x="4070160" y="1310652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6" name="Google Shape;1345;p 1"/>
            <p:cNvSpPr/>
            <p:nvPr/>
          </p:nvSpPr>
          <p:spPr>
            <a:xfrm>
              <a:off x="2949480" y="1310652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7" name="Google Shape;1346;p 1"/>
            <p:cNvSpPr/>
            <p:nvPr/>
          </p:nvSpPr>
          <p:spPr>
            <a:xfrm>
              <a:off x="2031120" y="1149948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8" name="Google Shape;1347;p 1"/>
            <p:cNvSpPr/>
            <p:nvPr/>
          </p:nvSpPr>
          <p:spPr>
            <a:xfrm>
              <a:off x="1731240" y="1310652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09" name="Google Shape;1348;p 1"/>
            <p:cNvSpPr/>
            <p:nvPr/>
          </p:nvSpPr>
          <p:spPr>
            <a:xfrm>
              <a:off x="0" y="1453428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solidFill>
              <a:srgbClr val="bfbf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610" name="Google Shape;1349;p 1"/>
          <p:cNvGrpSpPr/>
          <p:nvPr/>
        </p:nvGrpSpPr>
        <p:grpSpPr>
          <a:xfrm>
            <a:off x="0" y="18606240"/>
            <a:ext cx="16063200" cy="1334520"/>
            <a:chOff x="0" y="18606240"/>
            <a:chExt cx="16063200" cy="1334520"/>
          </a:xfrm>
        </p:grpSpPr>
        <p:sp>
          <p:nvSpPr>
            <p:cNvPr id="611" name="Google Shape;1350;p 1"/>
            <p:cNvSpPr/>
            <p:nvPr/>
          </p:nvSpPr>
          <p:spPr>
            <a:xfrm>
              <a:off x="13929840" y="1885788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2" name="Google Shape;1351;p 1"/>
            <p:cNvSpPr/>
            <p:nvPr/>
          </p:nvSpPr>
          <p:spPr>
            <a:xfrm>
              <a:off x="11797200" y="1935972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3" name="Google Shape;1352;p 1"/>
            <p:cNvSpPr/>
            <p:nvPr/>
          </p:nvSpPr>
          <p:spPr>
            <a:xfrm>
              <a:off x="10535040" y="1935972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4" name="Google Shape;1353;p 1"/>
            <p:cNvSpPr/>
            <p:nvPr/>
          </p:nvSpPr>
          <p:spPr>
            <a:xfrm>
              <a:off x="8343000" y="1860624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5" name="Google Shape;1354;p 1"/>
            <p:cNvSpPr/>
            <p:nvPr/>
          </p:nvSpPr>
          <p:spPr>
            <a:xfrm>
              <a:off x="4890240" y="1909188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6" name="Google Shape;1355;p 1"/>
            <p:cNvSpPr/>
            <p:nvPr/>
          </p:nvSpPr>
          <p:spPr>
            <a:xfrm>
              <a:off x="7594560" y="1935972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7" name="Google Shape;1356;p 1"/>
            <p:cNvSpPr/>
            <p:nvPr/>
          </p:nvSpPr>
          <p:spPr>
            <a:xfrm>
              <a:off x="2392200" y="1909188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8" name="Google Shape;1357;p 1"/>
            <p:cNvSpPr/>
            <p:nvPr/>
          </p:nvSpPr>
          <p:spPr>
            <a:xfrm>
              <a:off x="1292400" y="1954188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  <p:sp>
          <p:nvSpPr>
            <p:cNvPr id="619" name="Google Shape;1358;p 1"/>
            <p:cNvSpPr/>
            <p:nvPr/>
          </p:nvSpPr>
          <p:spPr>
            <a:xfrm>
              <a:off x="0" y="1909188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  <a:ea typeface="Calibri"/>
              </a:endParaRPr>
            </a:p>
          </p:txBody>
        </p:sp>
      </p:grpSp>
      <p:grpSp>
        <p:nvGrpSpPr>
          <p:cNvPr id="620" name="Google Shape;1359;p 1"/>
          <p:cNvGrpSpPr/>
          <p:nvPr/>
        </p:nvGrpSpPr>
        <p:grpSpPr>
          <a:xfrm>
            <a:off x="0" y="0"/>
            <a:ext cx="2319480" cy="8330760"/>
            <a:chOff x="0" y="0"/>
            <a:chExt cx="2319480" cy="8330760"/>
          </a:xfrm>
        </p:grpSpPr>
        <p:sp>
          <p:nvSpPr>
            <p:cNvPr id="621" name="Google Shape;1360;p 1"/>
            <p:cNvSpPr/>
            <p:nvPr/>
          </p:nvSpPr>
          <p:spPr>
            <a:xfrm>
              <a:off x="0" y="0"/>
              <a:ext cx="927360" cy="3563280"/>
            </a:xfrm>
            <a:prstGeom prst="diagStripe">
              <a:avLst>
                <a:gd name="adj" fmla="val 0"/>
              </a:avLst>
            </a:prstGeom>
            <a:solidFill>
              <a:srgbClr val="d5db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  <a:ea typeface="Calibri"/>
              </a:endParaRPr>
            </a:p>
          </p:txBody>
        </p:sp>
        <p:sp>
          <p:nvSpPr>
            <p:cNvPr id="622" name="Google Shape;1361;p 1"/>
            <p:cNvSpPr/>
            <p:nvPr/>
          </p:nvSpPr>
          <p:spPr>
            <a:xfrm>
              <a:off x="1080" y="9720"/>
              <a:ext cx="2318400" cy="8321040"/>
            </a:xfrm>
            <a:prstGeom prst="diagStripe">
              <a:avLst>
                <a:gd name="adj" fmla="val 50000"/>
              </a:avLst>
            </a:prstGeom>
            <a:solidFill>
              <a:srgbClr val="8296b0">
                <a:alpha val="3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  <a:ea typeface="Calibri"/>
              </a:endParaRPr>
            </a:p>
          </p:txBody>
        </p:sp>
      </p:grpSp>
      <p:cxnSp>
        <p:nvCxnSpPr>
          <p:cNvPr id="623" name="Google Shape;1362;p 1"/>
          <p:cNvCxnSpPr/>
          <p:nvPr/>
        </p:nvCxnSpPr>
        <p:spPr>
          <a:xfrm flipH="1">
            <a:off x="-114120" y="-153720"/>
            <a:ext cx="2089800" cy="3717720"/>
          </a:xfrm>
          <a:prstGeom prst="straightConnector1">
            <a:avLst/>
          </a:prstGeom>
          <a:ln w="152400">
            <a:solidFill>
              <a:srgbClr val="ffffff"/>
            </a:solidFill>
            <a:miter/>
          </a:ln>
        </p:spPr>
      </p:cxnSp>
      <p:cxnSp>
        <p:nvCxnSpPr>
          <p:cNvPr id="624" name="Google Shape;1363;p 1"/>
          <p:cNvCxnSpPr/>
          <p:nvPr/>
        </p:nvCxnSpPr>
        <p:spPr>
          <a:xfrm flipH="1">
            <a:off x="152280" y="-317160"/>
            <a:ext cx="1140120" cy="7420680"/>
          </a:xfrm>
          <a:prstGeom prst="straightConnector1">
            <a:avLst/>
          </a:prstGeom>
          <a:ln w="228600">
            <a:solidFill>
              <a:srgbClr val="ffffff"/>
            </a:solidFill>
            <a:miter/>
          </a:ln>
        </p:spPr>
      </p:cxnSp>
      <p:sp>
        <p:nvSpPr>
          <p:cNvPr id="625" name="Google Shape;1364;p 1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626" name="Google Shape;1365;p 1" descr=""/>
          <p:cNvPicPr/>
          <p:nvPr/>
        </p:nvPicPr>
        <p:blipFill>
          <a:blip r:embed="rId1"/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627" name="Google Shape;1366;p 1" descr=""/>
          <p:cNvPicPr/>
          <p:nvPr/>
        </p:nvPicPr>
        <p:blipFill>
          <a:blip r:embed="rId2"/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628" name="Google Shape;1367;p 1"/>
          <p:cNvSpPr/>
          <p:nvPr/>
        </p:nvSpPr>
        <p:spPr>
          <a:xfrm rot="10800000">
            <a:off x="10193760" y="-4355640"/>
            <a:ext cx="1998360" cy="11213640"/>
          </a:xfrm>
          <a:prstGeom prst="diagStripe">
            <a:avLst>
              <a:gd name="adj" fmla="val 50000"/>
            </a:avLst>
          </a:prstGeom>
          <a:solidFill>
            <a:srgbClr val="d5db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cxnSp>
        <p:nvCxnSpPr>
          <p:cNvPr id="629" name="Google Shape;1368;p 1"/>
          <p:cNvCxnSpPr/>
          <p:nvPr/>
        </p:nvCxnSpPr>
        <p:spPr>
          <a:xfrm rot="10800000">
            <a:off x="5812560" y="5943600"/>
            <a:ext cx="4317840" cy="615960"/>
          </a:xfrm>
          <a:prstGeom prst="bentConnector3">
            <a:avLst>
              <a:gd name="adj1" fmla="val 49995"/>
            </a:avLst>
          </a:prstGeom>
          <a:ln w="63500">
            <a:solidFill>
              <a:srgbClr val="ffffff"/>
            </a:solidFill>
            <a:miter/>
            <a:headEnd len="med" type="oval" w="med"/>
            <a:tailEnd len="lg" type="oval" w="lg"/>
          </a:ln>
        </p:spPr>
      </p:cxnSp>
      <p:cxnSp>
        <p:nvCxnSpPr>
          <p:cNvPr id="630" name="Google Shape;1369;p 1"/>
          <p:cNvCxnSpPr/>
          <p:nvPr/>
        </p:nvCxnSpPr>
        <p:spPr>
          <a:xfrm flipH="1" flipV="1" rot="5400000">
            <a:off x="7883640" y="3981960"/>
            <a:ext cx="5065200" cy="10886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miter/>
            <a:headEnd len="med" type="oval" w="med"/>
            <a:tailEnd len="med" type="oval" w="med"/>
          </a:ln>
        </p:spPr>
      </p:cxnSp>
      <p:cxnSp>
        <p:nvCxnSpPr>
          <p:cNvPr id="631" name="Google Shape;1370;p 1"/>
          <p:cNvCxnSpPr/>
          <p:nvPr/>
        </p:nvCxnSpPr>
        <p:spPr>
          <a:xfrm flipV="1">
            <a:off x="2197080" y="5155920"/>
            <a:ext cx="9068040" cy="140364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miter/>
            <a:headEnd len="sm" type="oval" w="sm"/>
            <a:tailEnd len="sm" type="oval" w="sm"/>
          </a:ln>
        </p:spPr>
      </p:cxnSp>
      <p:cxnSp>
        <p:nvCxnSpPr>
          <p:cNvPr id="632" name="Google Shape;1371;p 1"/>
          <p:cNvCxnSpPr/>
          <p:nvPr/>
        </p:nvCxnSpPr>
        <p:spPr>
          <a:xfrm flipV="1" rot="10800000">
            <a:off x="7294320" y="3428640"/>
            <a:ext cx="5253120" cy="282996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miter/>
            <a:headEnd len="sm" type="oval" w="sm"/>
            <a:tailEnd len="med" type="oval" w="med"/>
          </a:ln>
        </p:spPr>
      </p:cxnSp>
      <p:cxnSp>
        <p:nvCxnSpPr>
          <p:cNvPr id="633" name="Google Shape;1372;p 1"/>
          <p:cNvCxnSpPr/>
          <p:nvPr/>
        </p:nvCxnSpPr>
        <p:spPr>
          <a:xfrm>
            <a:off x="11137680" y="-153720"/>
            <a:ext cx="659880" cy="7201080"/>
          </a:xfrm>
          <a:prstGeom prst="straightConnector1">
            <a:avLst/>
          </a:prstGeom>
          <a:ln w="152400">
            <a:solidFill>
              <a:srgbClr val="acb8ca"/>
            </a:solidFill>
            <a:miter/>
          </a:ln>
        </p:spPr>
      </p:cxnSp>
      <p:sp>
        <p:nvSpPr>
          <p:cNvPr id="634" name="Google Shape;1374;p 1"/>
          <p:cNvSpPr/>
          <p:nvPr/>
        </p:nvSpPr>
        <p:spPr>
          <a:xfrm>
            <a:off x="4683960" y="460080"/>
            <a:ext cx="61160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chemeClr val="dk1"/>
                </a:solidFill>
                <a:latin typeface="Microsoft JhengHei"/>
                <a:ea typeface="Microsoft JhengHei"/>
              </a:rPr>
              <a:t>故事背景－序章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Google Shape;1375;p 1"/>
          <p:cNvSpPr/>
          <p:nvPr/>
        </p:nvSpPr>
        <p:spPr>
          <a:xfrm>
            <a:off x="4683960" y="989280"/>
            <a:ext cx="6116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人類像是成為了外星種族的奴隸一般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不知是外星種族開始重視人權，還只是等著看好戲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6" name="Google Shape;1376;p 1"/>
          <p:cNvGrpSpPr/>
          <p:nvPr/>
        </p:nvGrpSpPr>
        <p:grpSpPr>
          <a:xfrm>
            <a:off x="540000" y="1677960"/>
            <a:ext cx="5542200" cy="4247640"/>
            <a:chOff x="540000" y="1677960"/>
            <a:chExt cx="5542200" cy="4247640"/>
          </a:xfrm>
        </p:grpSpPr>
        <p:sp>
          <p:nvSpPr>
            <p:cNvPr id="637" name="Google Shape;1377;p 1"/>
            <p:cNvSpPr/>
            <p:nvPr/>
          </p:nvSpPr>
          <p:spPr>
            <a:xfrm>
              <a:off x="540000" y="167796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8" name="Google Shape;1378;p 1"/>
            <p:cNvSpPr/>
            <p:nvPr/>
          </p:nvSpPr>
          <p:spPr>
            <a:xfrm>
              <a:off x="572040" y="171000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60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年前：工業急遽發展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9" name="Google Shape;1379;p 1"/>
            <p:cNvSpPr/>
            <p:nvPr/>
          </p:nvSpPr>
          <p:spPr>
            <a:xfrm>
              <a:off x="540000" y="233316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0" name="Google Shape;1380;p 1"/>
            <p:cNvSpPr/>
            <p:nvPr/>
          </p:nvSpPr>
          <p:spPr>
            <a:xfrm>
              <a:off x="540000" y="233316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由外星種族統治且掌握燃晶能源的地球快速發展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大量工業建築遍布全球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1" name="Google Shape;1381;p 1"/>
            <p:cNvSpPr/>
            <p:nvPr/>
          </p:nvSpPr>
          <p:spPr>
            <a:xfrm>
              <a:off x="540000" y="318456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2" name="Google Shape;1382;p 1"/>
            <p:cNvSpPr/>
            <p:nvPr/>
          </p:nvSpPr>
          <p:spPr>
            <a:xfrm>
              <a:off x="572040" y="321660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45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年前：崇尚派成立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3" name="Google Shape;1383;p 1"/>
            <p:cNvSpPr/>
            <p:nvPr/>
          </p:nvSpPr>
          <p:spPr>
            <a:xfrm>
              <a:off x="540000" y="383976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4" name="Google Shape;1384;p 1"/>
            <p:cNvSpPr/>
            <p:nvPr/>
          </p:nvSpPr>
          <p:spPr>
            <a:xfrm>
              <a:off x="540000" y="383976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人類大部分已服從外星生物，並成立信仰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平民建築形式朝歐式建築發展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5" name="Google Shape;1385;p 1"/>
            <p:cNvSpPr/>
            <p:nvPr/>
          </p:nvSpPr>
          <p:spPr>
            <a:xfrm>
              <a:off x="540000" y="469116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6" name="Google Shape;1386;p 1"/>
            <p:cNvSpPr/>
            <p:nvPr/>
          </p:nvSpPr>
          <p:spPr>
            <a:xfrm>
              <a:off x="572040" y="472284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20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年前：燃晶研究機構成立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7" name="Google Shape;1387;p 1"/>
            <p:cNvSpPr/>
            <p:nvPr/>
          </p:nvSpPr>
          <p:spPr>
            <a:xfrm>
              <a:off x="540000" y="534636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8" name="Google Shape;1388;p 1"/>
            <p:cNvSpPr/>
            <p:nvPr/>
          </p:nvSpPr>
          <p:spPr>
            <a:xfrm>
              <a:off x="540000" y="534636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rgbClr val="000000"/>
                  </a:solidFill>
                  <a:latin typeface="Microsoft JhengHei"/>
                  <a:ea typeface="Microsoft JhengHei"/>
                </a:rPr>
                <a:t>少數人類組成了秘密燃晶研究組織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49" name="Google Shape;1445;p 2"/>
          <p:cNvGrpSpPr/>
          <p:nvPr/>
        </p:nvGrpSpPr>
        <p:grpSpPr>
          <a:xfrm>
            <a:off x="6120000" y="1674720"/>
            <a:ext cx="5542200" cy="4247640"/>
            <a:chOff x="6120000" y="1674720"/>
            <a:chExt cx="5542200" cy="4247640"/>
          </a:xfrm>
        </p:grpSpPr>
        <p:sp>
          <p:nvSpPr>
            <p:cNvPr id="650" name="Google Shape;1446;p 2"/>
            <p:cNvSpPr/>
            <p:nvPr/>
          </p:nvSpPr>
          <p:spPr>
            <a:xfrm>
              <a:off x="6120000" y="16747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1" name="Google Shape;1447;p 2"/>
            <p:cNvSpPr/>
            <p:nvPr/>
          </p:nvSpPr>
          <p:spPr>
            <a:xfrm>
              <a:off x="6152040" y="170676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8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年前：外星種族大量遷離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" name="Google Shape;1448;p 2"/>
            <p:cNvSpPr/>
            <p:nvPr/>
          </p:nvSpPr>
          <p:spPr>
            <a:xfrm>
              <a:off x="6120000" y="23299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3" name="Google Shape;1449;p 2"/>
            <p:cNvSpPr/>
            <p:nvPr/>
          </p:nvSpPr>
          <p:spPr>
            <a:xfrm>
              <a:off x="6120000" y="23299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部分執行權開始轉向崇尚派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地球上外星種族減少，為身分增加不少宗教色彩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4" name="Google Shape;1450;p 2"/>
            <p:cNvSpPr/>
            <p:nvPr/>
          </p:nvSpPr>
          <p:spPr>
            <a:xfrm>
              <a:off x="6120000" y="31813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5" name="Google Shape;1451;p 2"/>
            <p:cNvSpPr/>
            <p:nvPr/>
          </p:nvSpPr>
          <p:spPr>
            <a:xfrm>
              <a:off x="6152040" y="321336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1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年前：政權正式轉移人類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6" name="Google Shape;1452;p 2"/>
            <p:cNvSpPr/>
            <p:nvPr/>
          </p:nvSpPr>
          <p:spPr>
            <a:xfrm>
              <a:off x="6120000" y="38365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7" name="Google Shape;1453;p 2"/>
            <p:cNvSpPr/>
            <p:nvPr/>
          </p:nvSpPr>
          <p:spPr>
            <a:xfrm>
              <a:off x="6120000" y="3836520"/>
              <a:ext cx="554220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外星種族宣布放寬統治並成立燃晶學院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171360" indent="-171360">
                <a:lnSpc>
                  <a:spcPct val="90000"/>
                </a:lnSpc>
                <a:spcBef>
                  <a:spcPts val="360"/>
                </a:spcBef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chemeClr val="dk1"/>
                  </a:solidFill>
                  <a:latin typeface="Microsoft JhengHei"/>
                  <a:ea typeface="Microsoft JhengHei"/>
                </a:rPr>
                <a:t>外星種族要求崇尚派不得干涉其他勢力存在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8" name="Google Shape;1454;p 2"/>
            <p:cNvSpPr/>
            <p:nvPr/>
          </p:nvSpPr>
          <p:spPr>
            <a:xfrm>
              <a:off x="6120000" y="4687920"/>
              <a:ext cx="5542200" cy="654840"/>
            </a:xfrm>
            <a:prstGeom prst="roundRect">
              <a:avLst>
                <a:gd name="adj" fmla="val 16667"/>
              </a:avLst>
            </a:prstGeom>
            <a:solidFill>
              <a:srgbClr val="d8e2f3">
                <a:alpha val="50000"/>
              </a:srgbClr>
            </a:solidFill>
            <a:ln w="12700">
              <a:solidFill>
                <a:srgbClr val="7f7f7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9" name="Google Shape;1455;p 2"/>
            <p:cNvSpPr/>
            <p:nvPr/>
          </p:nvSpPr>
          <p:spPr>
            <a:xfrm>
              <a:off x="6152040" y="4719600"/>
              <a:ext cx="5478120" cy="59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1</a:t>
              </a:r>
              <a:r>
                <a:rPr b="0" lang="zh-TW" sz="2000" spc="-1" strike="noStrike">
                  <a:solidFill>
                    <a:srgbClr val="595959"/>
                  </a:solidFill>
                  <a:latin typeface="Microsoft JhengHei"/>
                  <a:ea typeface="Microsoft JhengHei"/>
                </a:rPr>
                <a:t>個月前：反抗派正式成立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" name="Google Shape;1456;p 2"/>
            <p:cNvSpPr/>
            <p:nvPr/>
          </p:nvSpPr>
          <p:spPr>
            <a:xfrm>
              <a:off x="6120000" y="534312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1" name="Google Shape;1457;p 2"/>
            <p:cNvSpPr/>
            <p:nvPr/>
          </p:nvSpPr>
          <p:spPr>
            <a:xfrm>
              <a:off x="6120000" y="5343120"/>
              <a:ext cx="554220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6040" rIns="128160" tIns="22680" bIns="22680" anchor="t">
              <a:noAutofit/>
            </a:bodyPr>
            <a:p>
              <a:pPr lvl="1" marL="171360" indent="-171360">
                <a:lnSpc>
                  <a:spcPct val="90000"/>
                </a:lnSpc>
                <a:buClr>
                  <a:srgbClr val="000000"/>
                </a:buClr>
                <a:buFont typeface="Microsoft JhengHei"/>
                <a:buChar char="•"/>
              </a:pPr>
              <a:r>
                <a:rPr b="0" lang="zh-TW" sz="1800" spc="-1" strike="noStrike">
                  <a:solidFill>
                    <a:srgbClr val="000000"/>
                  </a:solidFill>
                  <a:latin typeface="Microsoft JhengHei"/>
                  <a:ea typeface="Microsoft JhengHei"/>
                </a:rPr>
                <a:t>許多人類開始思考自己的存在與立場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663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4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5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6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7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8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69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670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1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2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3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4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5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6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77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678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9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0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1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2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3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4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5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6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87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688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9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0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1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2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3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4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5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6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97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698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99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700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701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702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03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704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705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06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707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708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709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710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711" name="資料庫圖表 3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712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3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14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5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16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7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18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9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0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1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22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3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24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5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6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7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28" name="矩形 53"/>
          <p:cNvSpPr/>
          <p:nvPr/>
        </p:nvSpPr>
        <p:spPr>
          <a:xfrm>
            <a:off x="4815360" y="315432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18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0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31" name="Picture 2" descr=""/>
          <p:cNvPicPr/>
          <p:nvPr/>
        </p:nvPicPr>
        <p:blipFill>
          <a:blip r:embed="rId1"/>
          <a:stretch/>
        </p:blipFill>
        <p:spPr>
          <a:xfrm>
            <a:off x="4465440" y="2035440"/>
            <a:ext cx="3495960" cy="1970280"/>
          </a:xfrm>
          <a:prstGeom prst="rect">
            <a:avLst/>
          </a:prstGeom>
          <a:ln w="0">
            <a:noFill/>
          </a:ln>
        </p:spPr>
      </p:pic>
      <p:pic>
        <p:nvPicPr>
          <p:cNvPr id="732" name="Picture 2" descr=""/>
          <p:cNvPicPr/>
          <p:nvPr/>
        </p:nvPicPr>
        <p:blipFill>
          <a:blip r:embed="rId2"/>
          <a:stretch/>
        </p:blipFill>
        <p:spPr>
          <a:xfrm>
            <a:off x="7544520" y="2530800"/>
            <a:ext cx="3832200" cy="2093040"/>
          </a:xfrm>
          <a:prstGeom prst="rect">
            <a:avLst/>
          </a:prstGeom>
          <a:ln w="0">
            <a:noFill/>
          </a:ln>
        </p:spPr>
      </p:pic>
      <p:sp>
        <p:nvSpPr>
          <p:cNvPr id="733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34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735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736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737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738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739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40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741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742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743" name="圖片 1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744" name="圖片 17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745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746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pic>
        <p:nvPicPr>
          <p:cNvPr id="747" name="Picture 2" descr=""/>
          <p:cNvPicPr/>
          <p:nvPr/>
        </p:nvPicPr>
        <p:blipFill>
          <a:blip r:embed="rId5"/>
          <a:stretch/>
        </p:blipFill>
        <p:spPr>
          <a:xfrm>
            <a:off x="4912560" y="3848400"/>
            <a:ext cx="3839040" cy="2271960"/>
          </a:xfrm>
          <a:prstGeom prst="rect">
            <a:avLst/>
          </a:prstGeom>
          <a:ln w="0">
            <a:noFill/>
          </a:ln>
        </p:spPr>
      </p:pic>
      <p:pic>
        <p:nvPicPr>
          <p:cNvPr id="748" name="Picture 2" descr=""/>
          <p:cNvPicPr/>
          <p:nvPr/>
        </p:nvPicPr>
        <p:blipFill>
          <a:blip r:embed="rId6"/>
          <a:stretch/>
        </p:blipFill>
        <p:spPr>
          <a:xfrm>
            <a:off x="8034120" y="4627440"/>
            <a:ext cx="3495960" cy="1962360"/>
          </a:xfrm>
          <a:prstGeom prst="rect">
            <a:avLst/>
          </a:prstGeom>
          <a:ln w="0">
            <a:noFill/>
          </a:ln>
        </p:spPr>
      </p:pic>
      <p:sp>
        <p:nvSpPr>
          <p:cNvPr id="749" name="文字方塊 21"/>
          <p:cNvSpPr/>
          <p:nvPr/>
        </p:nvSpPr>
        <p:spPr>
          <a:xfrm>
            <a:off x="1443960" y="3062880"/>
            <a:ext cx="5038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場</a:t>
            </a: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景</a:t>
            </a: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設</a:t>
            </a: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文字方塊 114"/>
          <p:cNvSpPr/>
          <p:nvPr/>
        </p:nvSpPr>
        <p:spPr>
          <a:xfrm>
            <a:off x="1443960" y="3732840"/>
            <a:ext cx="3556800" cy="23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     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訓練場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歐式建築元素融合未來科技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表現出別有現實世界的風情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利用渲染產生特殊效果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模型設計：陳星佑／</a:t>
            </a: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Blender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模型監修：楊昌龍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材質貼圖：楊志騰／網路素材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3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34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3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42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2" name="矩形: 圓角化同側角落 1"/>
          <p:cNvSpPr/>
          <p:nvPr/>
        </p:nvSpPr>
        <p:spPr>
          <a:xfrm>
            <a:off x="853200" y="167688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53" name="Picture 2" descr=""/>
          <p:cNvPicPr/>
          <p:nvPr/>
        </p:nvPicPr>
        <p:blipFill>
          <a:blip r:embed="rId1"/>
          <a:stretch/>
        </p:blipFill>
        <p:spPr>
          <a:xfrm>
            <a:off x="4169160" y="1686240"/>
            <a:ext cx="3612960" cy="2455560"/>
          </a:xfrm>
          <a:prstGeom prst="rect">
            <a:avLst/>
          </a:prstGeom>
          <a:ln w="0">
            <a:noFill/>
          </a:ln>
        </p:spPr>
      </p:pic>
      <p:pic>
        <p:nvPicPr>
          <p:cNvPr id="754" name="Picture 2" descr=""/>
          <p:cNvPicPr/>
          <p:nvPr/>
        </p:nvPicPr>
        <p:blipFill>
          <a:blip r:embed="rId2"/>
          <a:stretch/>
        </p:blipFill>
        <p:spPr>
          <a:xfrm>
            <a:off x="7457040" y="1872360"/>
            <a:ext cx="3916440" cy="2566440"/>
          </a:xfrm>
          <a:prstGeom prst="rect">
            <a:avLst/>
          </a:prstGeom>
          <a:ln w="0">
            <a:noFill/>
          </a:ln>
        </p:spPr>
      </p:pic>
      <p:sp>
        <p:nvSpPr>
          <p:cNvPr id="755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56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757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758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759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760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761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2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763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764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765" name="圖片 1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766" name="圖片 17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767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768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pic>
        <p:nvPicPr>
          <p:cNvPr id="769" name="Picture 2" descr=""/>
          <p:cNvPicPr/>
          <p:nvPr/>
        </p:nvPicPr>
        <p:blipFill>
          <a:blip r:embed="rId5"/>
          <a:stretch/>
        </p:blipFill>
        <p:spPr>
          <a:xfrm>
            <a:off x="4848120" y="3904560"/>
            <a:ext cx="3969720" cy="2233080"/>
          </a:xfrm>
          <a:prstGeom prst="rect">
            <a:avLst/>
          </a:prstGeom>
          <a:ln w="0">
            <a:noFill/>
          </a:ln>
        </p:spPr>
      </p:pic>
      <p:pic>
        <p:nvPicPr>
          <p:cNvPr id="770" name="Picture 2" descr=""/>
          <p:cNvPicPr/>
          <p:nvPr/>
        </p:nvPicPr>
        <p:blipFill>
          <a:blip r:embed="rId6"/>
          <a:stretch/>
        </p:blipFill>
        <p:spPr>
          <a:xfrm>
            <a:off x="7600320" y="4236120"/>
            <a:ext cx="3916440" cy="2395080"/>
          </a:xfrm>
          <a:prstGeom prst="rect">
            <a:avLst/>
          </a:prstGeom>
          <a:ln w="0">
            <a:noFill/>
          </a:ln>
        </p:spPr>
      </p:pic>
      <p:sp>
        <p:nvSpPr>
          <p:cNvPr id="771" name="文字方塊 21"/>
          <p:cNvSpPr/>
          <p:nvPr/>
        </p:nvSpPr>
        <p:spPr>
          <a:xfrm>
            <a:off x="1443960" y="3062880"/>
            <a:ext cx="5038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場景設計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文字方塊 23"/>
          <p:cNvSpPr/>
          <p:nvPr/>
        </p:nvSpPr>
        <p:spPr>
          <a:xfrm>
            <a:off x="1443960" y="3732840"/>
            <a:ext cx="3556800" cy="20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     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市集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呈現夜間寧靜的感覺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多個時代的元素融合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模型設計：陳星佑／</a:t>
            </a: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Blender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模型監修：楊昌龍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材質貼圖：楊志騰／網路素材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4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5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5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61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774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5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6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7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8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9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80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781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2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3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4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5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6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7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88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789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0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1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2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3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4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5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6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97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8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799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0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1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2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3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4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5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6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07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808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809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10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811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812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813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14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815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816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17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818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819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820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821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822" name="資料庫圖表 2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823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4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25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6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27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8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29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0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31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2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33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4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35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6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37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8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39" name="矩形 53"/>
          <p:cNvSpPr/>
          <p:nvPr/>
        </p:nvSpPr>
        <p:spPr>
          <a:xfrm>
            <a:off x="7662600" y="315432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68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群組 53"/>
          <p:cNvGrpSpPr/>
          <p:nvPr/>
        </p:nvGrpSpPr>
        <p:grpSpPr>
          <a:xfrm>
            <a:off x="-49374720" y="-39805560"/>
            <a:ext cx="111743280" cy="46663200"/>
            <a:chOff x="-49374720" y="-39805560"/>
            <a:chExt cx="111743280" cy="46663200"/>
          </a:xfrm>
        </p:grpSpPr>
        <p:sp>
          <p:nvSpPr>
            <p:cNvPr id="841" name="矩形: 剪去同側角落 57"/>
            <p:cNvSpPr/>
            <p:nvPr/>
          </p:nvSpPr>
          <p:spPr>
            <a:xfrm>
              <a:off x="54827640" y="-4955040"/>
              <a:ext cx="754092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2" name="矩形: 剪去同側角落 65"/>
            <p:cNvSpPr/>
            <p:nvPr/>
          </p:nvSpPr>
          <p:spPr>
            <a:xfrm>
              <a:off x="44893440" y="-23986080"/>
              <a:ext cx="10809720" cy="3084372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3" name="矩形: 剪去同側角落 67"/>
            <p:cNvSpPr/>
            <p:nvPr/>
          </p:nvSpPr>
          <p:spPr>
            <a:xfrm>
              <a:off x="10019520" y="-32222880"/>
              <a:ext cx="15259680" cy="3908052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4" name="矩形: 剪去同側角落 68"/>
            <p:cNvSpPr/>
            <p:nvPr/>
          </p:nvSpPr>
          <p:spPr>
            <a:xfrm>
              <a:off x="-17694720" y="-25190640"/>
              <a:ext cx="29895480" cy="320482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5" name="矩形: 剪去同側角落 75"/>
            <p:cNvSpPr/>
            <p:nvPr/>
          </p:nvSpPr>
          <p:spPr>
            <a:xfrm>
              <a:off x="-29187720" y="-39805560"/>
              <a:ext cx="13833360" cy="4666320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6" name="矩形: 剪去同側角落 84"/>
            <p:cNvSpPr/>
            <p:nvPr/>
          </p:nvSpPr>
          <p:spPr>
            <a:xfrm>
              <a:off x="-49374720" y="-13558680"/>
              <a:ext cx="16203960" cy="2041632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847" name="群組 86"/>
          <p:cNvGrpSpPr/>
          <p:nvPr/>
        </p:nvGrpSpPr>
        <p:grpSpPr>
          <a:xfrm>
            <a:off x="-50192640" y="-45476640"/>
            <a:ext cx="112510440" cy="52338240"/>
            <a:chOff x="-50192640" y="-45476640"/>
            <a:chExt cx="112510440" cy="52338240"/>
          </a:xfrm>
        </p:grpSpPr>
        <p:sp>
          <p:nvSpPr>
            <p:cNvPr id="848" name="矩形: 剪去同側角落 87"/>
            <p:cNvSpPr/>
            <p:nvPr/>
          </p:nvSpPr>
          <p:spPr>
            <a:xfrm>
              <a:off x="30525480" y="-26889840"/>
              <a:ext cx="15259680" cy="337514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9" name="矩形: 剪去同側角落 88"/>
            <p:cNvSpPr/>
            <p:nvPr/>
          </p:nvSpPr>
          <p:spPr>
            <a:xfrm>
              <a:off x="49357080" y="-20803320"/>
              <a:ext cx="12960720" cy="2766492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0" name="矩形: 剪去同側角落 89"/>
            <p:cNvSpPr/>
            <p:nvPr/>
          </p:nvSpPr>
          <p:spPr>
            <a:xfrm>
              <a:off x="37606320" y="-45476640"/>
              <a:ext cx="20127960" cy="5233788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1" name="矩形: 剪去同側角落 90"/>
            <p:cNvSpPr/>
            <p:nvPr/>
          </p:nvSpPr>
          <p:spPr>
            <a:xfrm>
              <a:off x="11058120" y="-20803320"/>
              <a:ext cx="1525968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2" name="矩形: 剪去同側角落 91"/>
            <p:cNvSpPr/>
            <p:nvPr/>
          </p:nvSpPr>
          <p:spPr>
            <a:xfrm>
              <a:off x="-22328640" y="-20803320"/>
              <a:ext cx="2918700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3" name="矩形: 剪去同側角落 92"/>
            <p:cNvSpPr/>
            <p:nvPr/>
          </p:nvSpPr>
          <p:spPr>
            <a:xfrm>
              <a:off x="-35679240" y="-4951080"/>
              <a:ext cx="1620396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4" name="矩形: 剪去同側角落 93"/>
            <p:cNvSpPr/>
            <p:nvPr/>
          </p:nvSpPr>
          <p:spPr>
            <a:xfrm>
              <a:off x="-50192640" y="-4951080"/>
              <a:ext cx="16203960" cy="118126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855" name="群組 94"/>
          <p:cNvGrpSpPr/>
          <p:nvPr/>
        </p:nvGrpSpPr>
        <p:grpSpPr>
          <a:xfrm>
            <a:off x="-50209560" y="-39794760"/>
            <a:ext cx="131371200" cy="46663560"/>
            <a:chOff x="-50209560" y="-39794760"/>
            <a:chExt cx="131371200" cy="46663560"/>
          </a:xfrm>
        </p:grpSpPr>
        <p:sp>
          <p:nvSpPr>
            <p:cNvPr id="856" name="矩形: 剪去同側角落 95"/>
            <p:cNvSpPr/>
            <p:nvPr/>
          </p:nvSpPr>
          <p:spPr>
            <a:xfrm>
              <a:off x="55470960" y="-17008560"/>
              <a:ext cx="25690680" cy="2387736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7" name="矩形: 剪去同側角落 96"/>
            <p:cNvSpPr/>
            <p:nvPr/>
          </p:nvSpPr>
          <p:spPr>
            <a:xfrm>
              <a:off x="40048920" y="-6270480"/>
              <a:ext cx="1383336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8" name="矩形: 剪去同側角落 97"/>
            <p:cNvSpPr/>
            <p:nvPr/>
          </p:nvSpPr>
          <p:spPr>
            <a:xfrm>
              <a:off x="55343160" y="-29301840"/>
              <a:ext cx="11301120" cy="361702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9" name="矩形: 剪去同側角落 98"/>
            <p:cNvSpPr/>
            <p:nvPr/>
          </p:nvSpPr>
          <p:spPr>
            <a:xfrm>
              <a:off x="17850240" y="-6270480"/>
              <a:ext cx="2236392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0" name="矩形: 剪去同側角落 99"/>
            <p:cNvSpPr/>
            <p:nvPr/>
          </p:nvSpPr>
          <p:spPr>
            <a:xfrm>
              <a:off x="-10147680" y="-23974920"/>
              <a:ext cx="2236392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1" name="矩形: 剪去同側角落 100"/>
            <p:cNvSpPr/>
            <p:nvPr/>
          </p:nvSpPr>
          <p:spPr>
            <a:xfrm>
              <a:off x="-2117880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2" name="矩形: 剪去同側角落 101"/>
            <p:cNvSpPr/>
            <p:nvPr/>
          </p:nvSpPr>
          <p:spPr>
            <a:xfrm>
              <a:off x="-30217680" y="-39794760"/>
              <a:ext cx="9015840" cy="4666320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3" name="矩形: 剪去同側角落 102"/>
            <p:cNvSpPr/>
            <p:nvPr/>
          </p:nvSpPr>
          <p:spPr>
            <a:xfrm>
              <a:off x="-3316752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4" name="矩形: 剪去同側角落 103"/>
            <p:cNvSpPr/>
            <p:nvPr/>
          </p:nvSpPr>
          <p:spPr>
            <a:xfrm>
              <a:off x="-50209560" y="-9924840"/>
              <a:ext cx="13058640" cy="1679364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865" name="群組 104"/>
          <p:cNvGrpSpPr/>
          <p:nvPr/>
        </p:nvGrpSpPr>
        <p:grpSpPr>
          <a:xfrm>
            <a:off x="-50209560" y="-6270120"/>
            <a:ext cx="158114160" cy="13138920"/>
            <a:chOff x="-50209560" y="-6270120"/>
            <a:chExt cx="158114160" cy="13138920"/>
          </a:xfrm>
        </p:grpSpPr>
        <p:sp>
          <p:nvSpPr>
            <p:cNvPr id="866" name="矩形: 剪去同側角落 105"/>
            <p:cNvSpPr/>
            <p:nvPr/>
          </p:nvSpPr>
          <p:spPr>
            <a:xfrm>
              <a:off x="86901840" y="-3792600"/>
              <a:ext cx="21002760" cy="1066140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7" name="矩形: 剪去同側角落 106"/>
            <p:cNvSpPr/>
            <p:nvPr/>
          </p:nvSpPr>
          <p:spPr>
            <a:xfrm>
              <a:off x="65910600" y="1146240"/>
              <a:ext cx="1969452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8" name="矩形: 剪去同側角落 107"/>
            <p:cNvSpPr/>
            <p:nvPr/>
          </p:nvSpPr>
          <p:spPr>
            <a:xfrm>
              <a:off x="53488080" y="1146240"/>
              <a:ext cx="95565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9" name="矩形: 剪去同側角落 108"/>
            <p:cNvSpPr/>
            <p:nvPr/>
          </p:nvSpPr>
          <p:spPr>
            <a:xfrm>
              <a:off x="31911480" y="-6270120"/>
              <a:ext cx="10994040" cy="131389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0" name="矩形: 剪去同側角落 109"/>
            <p:cNvSpPr/>
            <p:nvPr/>
          </p:nvSpPr>
          <p:spPr>
            <a:xfrm>
              <a:off x="-2076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1" name="矩形: 剪去同側角落 110"/>
            <p:cNvSpPr/>
            <p:nvPr/>
          </p:nvSpPr>
          <p:spPr>
            <a:xfrm>
              <a:off x="24545520" y="1146240"/>
              <a:ext cx="89139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2" name="矩形: 剪去同側角落 111"/>
            <p:cNvSpPr/>
            <p:nvPr/>
          </p:nvSpPr>
          <p:spPr>
            <a:xfrm>
              <a:off x="-26664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3" name="矩形: 剪去同側角落 112"/>
            <p:cNvSpPr/>
            <p:nvPr/>
          </p:nvSpPr>
          <p:spPr>
            <a:xfrm>
              <a:off x="-37490040" y="2940480"/>
              <a:ext cx="13792320" cy="39283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4" name="矩形: 剪去同側角落 113"/>
            <p:cNvSpPr/>
            <p:nvPr/>
          </p:nvSpPr>
          <p:spPr>
            <a:xfrm>
              <a:off x="-50209560" y="-1488240"/>
              <a:ext cx="710460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875" name="矩形: 圓角化同側角落 1"/>
          <p:cNvSpPr/>
          <p:nvPr/>
        </p:nvSpPr>
        <p:spPr>
          <a:xfrm>
            <a:off x="853920" y="169560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76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77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878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879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880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881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882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83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884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885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886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887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888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889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pic>
        <p:nvPicPr>
          <p:cNvPr id="890" name="圖片 8" descr=""/>
          <p:cNvPicPr/>
          <p:nvPr/>
        </p:nvPicPr>
        <p:blipFill>
          <a:blip r:embed="rId3"/>
          <a:srcRect l="0" t="0" r="61596" b="0"/>
          <a:stretch/>
        </p:blipFill>
        <p:spPr>
          <a:xfrm>
            <a:off x="3060000" y="2154960"/>
            <a:ext cx="1377000" cy="4719960"/>
          </a:xfrm>
          <a:prstGeom prst="rect">
            <a:avLst/>
          </a:prstGeom>
          <a:ln w="0">
            <a:noFill/>
          </a:ln>
        </p:spPr>
      </p:pic>
      <p:pic>
        <p:nvPicPr>
          <p:cNvPr id="891" name="" descr=""/>
          <p:cNvPicPr/>
          <p:nvPr/>
        </p:nvPicPr>
        <p:blipFill>
          <a:blip r:embed="rId4"/>
          <a:stretch/>
        </p:blipFill>
        <p:spPr>
          <a:xfrm>
            <a:off x="3776040" y="2361960"/>
            <a:ext cx="3420000" cy="4838040"/>
          </a:xfrm>
          <a:prstGeom prst="rect">
            <a:avLst/>
          </a:prstGeom>
          <a:ln w="0">
            <a:noFill/>
          </a:ln>
        </p:spPr>
      </p:pic>
      <p:sp>
        <p:nvSpPr>
          <p:cNvPr id="892" name="文字方塊 62"/>
          <p:cNvSpPr/>
          <p:nvPr/>
        </p:nvSpPr>
        <p:spPr>
          <a:xfrm>
            <a:off x="1443960" y="2119680"/>
            <a:ext cx="3184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角色設計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文字方塊 60"/>
          <p:cNvSpPr/>
          <p:nvPr/>
        </p:nvSpPr>
        <p:spPr>
          <a:xfrm>
            <a:off x="1443600" y="2642760"/>
            <a:ext cx="31856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Creno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克蕾諾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單手刀銃（銃刃）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文字方塊 2"/>
          <p:cNvSpPr/>
          <p:nvPr/>
        </p:nvSpPr>
        <p:spPr>
          <a:xfrm>
            <a:off x="7268040" y="2654280"/>
            <a:ext cx="4069440" cy="28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製作分工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造型設計：楊志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一代模型：侯勝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勳／楊昌龍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二代模型：楊昌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模型服飾：楊志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動作招式：侯勝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勳／楊昌龍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招式特效：陳星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佑／楊昌龍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招式音效：陳星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95" name="圖表 69"/>
          <p:cNvGraphicFramePr/>
          <p:nvPr/>
        </p:nvGraphicFramePr>
        <p:xfrm>
          <a:off x="1090440" y="4245120"/>
          <a:ext cx="3532680" cy="259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4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群組 1"/>
          <p:cNvGrpSpPr/>
          <p:nvPr/>
        </p:nvGrpSpPr>
        <p:grpSpPr>
          <a:xfrm>
            <a:off x="-49374720" y="-39805560"/>
            <a:ext cx="111743280" cy="46663200"/>
            <a:chOff x="-49374720" y="-39805560"/>
            <a:chExt cx="111743280" cy="46663200"/>
          </a:xfrm>
        </p:grpSpPr>
        <p:sp>
          <p:nvSpPr>
            <p:cNvPr id="897" name="矩形: 剪去同側角落 1"/>
            <p:cNvSpPr/>
            <p:nvPr/>
          </p:nvSpPr>
          <p:spPr>
            <a:xfrm>
              <a:off x="54827640" y="-4955040"/>
              <a:ext cx="754092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98" name="矩形: 剪去同側角落 2"/>
            <p:cNvSpPr/>
            <p:nvPr/>
          </p:nvSpPr>
          <p:spPr>
            <a:xfrm>
              <a:off x="44893440" y="-23986080"/>
              <a:ext cx="10809720" cy="3084372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99" name="矩形: 剪去同側角落 12"/>
            <p:cNvSpPr/>
            <p:nvPr/>
          </p:nvSpPr>
          <p:spPr>
            <a:xfrm>
              <a:off x="10019520" y="-32222880"/>
              <a:ext cx="15259680" cy="3908052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0" name="矩形: 剪去同側角落 13"/>
            <p:cNvSpPr/>
            <p:nvPr/>
          </p:nvSpPr>
          <p:spPr>
            <a:xfrm>
              <a:off x="-17694720" y="-25190640"/>
              <a:ext cx="29895480" cy="320482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1" name="矩形: 剪去同側角落 14"/>
            <p:cNvSpPr/>
            <p:nvPr/>
          </p:nvSpPr>
          <p:spPr>
            <a:xfrm>
              <a:off x="-29187720" y="-39805560"/>
              <a:ext cx="13833360" cy="4666320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2" name="矩形: 剪去同側角落 15"/>
            <p:cNvSpPr/>
            <p:nvPr/>
          </p:nvSpPr>
          <p:spPr>
            <a:xfrm>
              <a:off x="-49374720" y="-13558680"/>
              <a:ext cx="16203960" cy="2041632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03" name="群組 3"/>
          <p:cNvGrpSpPr/>
          <p:nvPr/>
        </p:nvGrpSpPr>
        <p:grpSpPr>
          <a:xfrm>
            <a:off x="-50192640" y="-45476640"/>
            <a:ext cx="112510440" cy="52338240"/>
            <a:chOff x="-50192640" y="-45476640"/>
            <a:chExt cx="112510440" cy="52338240"/>
          </a:xfrm>
        </p:grpSpPr>
        <p:sp>
          <p:nvSpPr>
            <p:cNvPr id="904" name="矩形: 剪去同側角落 16"/>
            <p:cNvSpPr/>
            <p:nvPr/>
          </p:nvSpPr>
          <p:spPr>
            <a:xfrm>
              <a:off x="30525480" y="-26889840"/>
              <a:ext cx="15259680" cy="337514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5" name="矩形: 剪去同側角落 17"/>
            <p:cNvSpPr/>
            <p:nvPr/>
          </p:nvSpPr>
          <p:spPr>
            <a:xfrm>
              <a:off x="49357080" y="-20803320"/>
              <a:ext cx="12960720" cy="2766492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6" name="矩形: 剪去同側角落 18"/>
            <p:cNvSpPr/>
            <p:nvPr/>
          </p:nvSpPr>
          <p:spPr>
            <a:xfrm>
              <a:off x="37606320" y="-45476640"/>
              <a:ext cx="20127960" cy="5233788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7" name="矩形: 剪去同側角落 19"/>
            <p:cNvSpPr/>
            <p:nvPr/>
          </p:nvSpPr>
          <p:spPr>
            <a:xfrm>
              <a:off x="11058120" y="-20803320"/>
              <a:ext cx="1525968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8" name="矩形: 剪去同側角落 20"/>
            <p:cNvSpPr/>
            <p:nvPr/>
          </p:nvSpPr>
          <p:spPr>
            <a:xfrm>
              <a:off x="-22328640" y="-20803320"/>
              <a:ext cx="2918700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9" name="矩形: 剪去同側角落 21"/>
            <p:cNvSpPr/>
            <p:nvPr/>
          </p:nvSpPr>
          <p:spPr>
            <a:xfrm>
              <a:off x="-35679240" y="-4951080"/>
              <a:ext cx="1620396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0" name="矩形: 剪去同側角落 22"/>
            <p:cNvSpPr/>
            <p:nvPr/>
          </p:nvSpPr>
          <p:spPr>
            <a:xfrm>
              <a:off x="-50192640" y="-4951080"/>
              <a:ext cx="16203960" cy="118126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11" name="群組 5"/>
          <p:cNvGrpSpPr/>
          <p:nvPr/>
        </p:nvGrpSpPr>
        <p:grpSpPr>
          <a:xfrm>
            <a:off x="-50209560" y="-39794760"/>
            <a:ext cx="131371200" cy="46663560"/>
            <a:chOff x="-50209560" y="-39794760"/>
            <a:chExt cx="131371200" cy="46663560"/>
          </a:xfrm>
        </p:grpSpPr>
        <p:sp>
          <p:nvSpPr>
            <p:cNvPr id="912" name="矩形: 剪去同側角落 23"/>
            <p:cNvSpPr/>
            <p:nvPr/>
          </p:nvSpPr>
          <p:spPr>
            <a:xfrm>
              <a:off x="55470960" y="-17008560"/>
              <a:ext cx="25690680" cy="2387736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3" name="矩形: 剪去同側角落 26"/>
            <p:cNvSpPr/>
            <p:nvPr/>
          </p:nvSpPr>
          <p:spPr>
            <a:xfrm>
              <a:off x="40048920" y="-6270480"/>
              <a:ext cx="1383336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4" name="矩形: 剪去同側角落 27"/>
            <p:cNvSpPr/>
            <p:nvPr/>
          </p:nvSpPr>
          <p:spPr>
            <a:xfrm>
              <a:off x="55343160" y="-29301840"/>
              <a:ext cx="11301120" cy="361702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5" name="矩形: 剪去同側角落 28"/>
            <p:cNvSpPr/>
            <p:nvPr/>
          </p:nvSpPr>
          <p:spPr>
            <a:xfrm>
              <a:off x="17850240" y="-6270480"/>
              <a:ext cx="2236392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6" name="矩形: 剪去同側角落 29"/>
            <p:cNvSpPr/>
            <p:nvPr/>
          </p:nvSpPr>
          <p:spPr>
            <a:xfrm>
              <a:off x="-10147680" y="-23974920"/>
              <a:ext cx="2236392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7" name="矩形: 剪去同側角落 30"/>
            <p:cNvSpPr/>
            <p:nvPr/>
          </p:nvSpPr>
          <p:spPr>
            <a:xfrm>
              <a:off x="-2117880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8" name="矩形: 剪去同側角落 31"/>
            <p:cNvSpPr/>
            <p:nvPr/>
          </p:nvSpPr>
          <p:spPr>
            <a:xfrm>
              <a:off x="-30217680" y="-39794760"/>
              <a:ext cx="9015840" cy="4666320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9" name="矩形: 剪去同側角落 32"/>
            <p:cNvSpPr/>
            <p:nvPr/>
          </p:nvSpPr>
          <p:spPr>
            <a:xfrm>
              <a:off x="-3316752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0" name="矩形: 剪去同側角落 33"/>
            <p:cNvSpPr/>
            <p:nvPr/>
          </p:nvSpPr>
          <p:spPr>
            <a:xfrm>
              <a:off x="-50209560" y="-9924840"/>
              <a:ext cx="13058640" cy="1679364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21" name="群組 6"/>
          <p:cNvGrpSpPr/>
          <p:nvPr/>
        </p:nvGrpSpPr>
        <p:grpSpPr>
          <a:xfrm>
            <a:off x="-50209560" y="-6270120"/>
            <a:ext cx="158114160" cy="13138920"/>
            <a:chOff x="-50209560" y="-6270120"/>
            <a:chExt cx="158114160" cy="13138920"/>
          </a:xfrm>
        </p:grpSpPr>
        <p:sp>
          <p:nvSpPr>
            <p:cNvPr id="922" name="矩形: 剪去同側角落 34"/>
            <p:cNvSpPr/>
            <p:nvPr/>
          </p:nvSpPr>
          <p:spPr>
            <a:xfrm>
              <a:off x="86901840" y="-3792600"/>
              <a:ext cx="21002760" cy="1066140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3" name="矩形: 剪去同側角落 35"/>
            <p:cNvSpPr/>
            <p:nvPr/>
          </p:nvSpPr>
          <p:spPr>
            <a:xfrm>
              <a:off x="65910600" y="1146240"/>
              <a:ext cx="1969452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4" name="矩形: 剪去同側角落 36"/>
            <p:cNvSpPr/>
            <p:nvPr/>
          </p:nvSpPr>
          <p:spPr>
            <a:xfrm>
              <a:off x="53488080" y="1146240"/>
              <a:ext cx="95565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5" name="矩形: 剪去同側角落 37"/>
            <p:cNvSpPr/>
            <p:nvPr/>
          </p:nvSpPr>
          <p:spPr>
            <a:xfrm>
              <a:off x="31911480" y="-6270120"/>
              <a:ext cx="10994040" cy="131389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6" name="矩形: 剪去同側角落 38"/>
            <p:cNvSpPr/>
            <p:nvPr/>
          </p:nvSpPr>
          <p:spPr>
            <a:xfrm>
              <a:off x="-2076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7" name="矩形: 剪去同側角落 39"/>
            <p:cNvSpPr/>
            <p:nvPr/>
          </p:nvSpPr>
          <p:spPr>
            <a:xfrm>
              <a:off x="24545520" y="1146240"/>
              <a:ext cx="89139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8" name="矩形: 剪去同側角落 40"/>
            <p:cNvSpPr/>
            <p:nvPr/>
          </p:nvSpPr>
          <p:spPr>
            <a:xfrm>
              <a:off x="-26664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9" name="矩形: 剪去同側角落 41"/>
            <p:cNvSpPr/>
            <p:nvPr/>
          </p:nvSpPr>
          <p:spPr>
            <a:xfrm>
              <a:off x="-37490040" y="2940480"/>
              <a:ext cx="13792320" cy="39283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30" name="矩形: 剪去同側角落 42"/>
            <p:cNvSpPr/>
            <p:nvPr/>
          </p:nvSpPr>
          <p:spPr>
            <a:xfrm>
              <a:off x="-50209560" y="-1488240"/>
              <a:ext cx="710460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931" name="矩形: 圓角化同側角落 2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2" name="對角線條紋 1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933" name="接點: 肘形 1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934" name="接點: 肘形 2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935" name="接點: 肘形 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936" name="接點: 肘形 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937" name="群組 8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938" name="對角線條紋 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39" name="對角線條紋 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940" name="直線接點 1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941" name="直線接點 2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942" name="圖片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943" name="圖片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944" name="矩形 1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945" name="圖片 3" descr=""/>
          <p:cNvPicPr/>
          <p:nvPr/>
        </p:nvPicPr>
        <p:blipFill>
          <a:blip r:embed="rId3"/>
          <a:srcRect l="0" t="0" r="45223" b="0"/>
          <a:stretch/>
        </p:blipFill>
        <p:spPr>
          <a:xfrm>
            <a:off x="2726280" y="2022840"/>
            <a:ext cx="2534400" cy="4709520"/>
          </a:xfrm>
          <a:prstGeom prst="rect">
            <a:avLst/>
          </a:prstGeom>
          <a:ln w="0">
            <a:noFill/>
          </a:ln>
        </p:spPr>
      </p:pic>
      <p:pic>
        <p:nvPicPr>
          <p:cNvPr id="946" name="" descr=""/>
          <p:cNvPicPr/>
          <p:nvPr/>
        </p:nvPicPr>
        <p:blipFill>
          <a:blip r:embed="rId4"/>
          <a:stretch/>
        </p:blipFill>
        <p:spPr>
          <a:xfrm>
            <a:off x="4541040" y="1980000"/>
            <a:ext cx="3460680" cy="4895640"/>
          </a:xfrm>
          <a:prstGeom prst="rect">
            <a:avLst/>
          </a:prstGeom>
          <a:ln w="0">
            <a:noFill/>
          </a:ln>
        </p:spPr>
      </p:pic>
      <p:sp>
        <p:nvSpPr>
          <p:cNvPr id="947" name="文字方塊 5"/>
          <p:cNvSpPr/>
          <p:nvPr/>
        </p:nvSpPr>
        <p:spPr>
          <a:xfrm>
            <a:off x="1443960" y="2119680"/>
            <a:ext cx="3184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角色設計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8" name="直線接點 3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949" name="文字方塊 6"/>
          <p:cNvSpPr/>
          <p:nvPr/>
        </p:nvSpPr>
        <p:spPr>
          <a:xfrm>
            <a:off x="1443600" y="2642760"/>
            <a:ext cx="31856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Natalia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娜塔莉婭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雙手巨劍銃（銃劍）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50" name="圖表 1"/>
          <p:cNvGraphicFramePr/>
          <p:nvPr/>
        </p:nvGraphicFramePr>
        <p:xfrm>
          <a:off x="1090440" y="4245120"/>
          <a:ext cx="3532680" cy="259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51" name="文字方塊 7"/>
          <p:cNvSpPr/>
          <p:nvPr/>
        </p:nvSpPr>
        <p:spPr>
          <a:xfrm>
            <a:off x="7268040" y="2654280"/>
            <a:ext cx="4069440" cy="25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製作分工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造型設計：楊志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角色模型：陳星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佑／楊昌龍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模型服飾：楊志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動作招式：侯勝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勳／楊昌龍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招式特效：陳星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招式音效：陳星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1" dur="5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3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6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2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群組 53"/>
          <p:cNvGrpSpPr/>
          <p:nvPr/>
        </p:nvGrpSpPr>
        <p:grpSpPr>
          <a:xfrm>
            <a:off x="-49374720" y="-39805560"/>
            <a:ext cx="111743280" cy="46663200"/>
            <a:chOff x="-49374720" y="-39805560"/>
            <a:chExt cx="111743280" cy="46663200"/>
          </a:xfrm>
        </p:grpSpPr>
        <p:sp>
          <p:nvSpPr>
            <p:cNvPr id="953" name="矩形: 剪去同側角落 57"/>
            <p:cNvSpPr/>
            <p:nvPr/>
          </p:nvSpPr>
          <p:spPr>
            <a:xfrm>
              <a:off x="54827640" y="-4955040"/>
              <a:ext cx="754092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4" name="矩形: 剪去同側角落 65"/>
            <p:cNvSpPr/>
            <p:nvPr/>
          </p:nvSpPr>
          <p:spPr>
            <a:xfrm>
              <a:off x="44893440" y="-23986080"/>
              <a:ext cx="10809720" cy="3084372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5" name="矩形: 剪去同側角落 67"/>
            <p:cNvSpPr/>
            <p:nvPr/>
          </p:nvSpPr>
          <p:spPr>
            <a:xfrm>
              <a:off x="10019520" y="-32222880"/>
              <a:ext cx="15259680" cy="3908052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6" name="矩形: 剪去同側角落 68"/>
            <p:cNvSpPr/>
            <p:nvPr/>
          </p:nvSpPr>
          <p:spPr>
            <a:xfrm>
              <a:off x="-17694720" y="-25190640"/>
              <a:ext cx="29895480" cy="320482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7" name="矩形: 剪去同側角落 75"/>
            <p:cNvSpPr/>
            <p:nvPr/>
          </p:nvSpPr>
          <p:spPr>
            <a:xfrm>
              <a:off x="-29187720" y="-39805560"/>
              <a:ext cx="13833360" cy="4666320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8" name="矩形: 剪去同側角落 84"/>
            <p:cNvSpPr/>
            <p:nvPr/>
          </p:nvSpPr>
          <p:spPr>
            <a:xfrm>
              <a:off x="-49374720" y="-13558680"/>
              <a:ext cx="16203960" cy="2041632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59" name="群組 86"/>
          <p:cNvGrpSpPr/>
          <p:nvPr/>
        </p:nvGrpSpPr>
        <p:grpSpPr>
          <a:xfrm>
            <a:off x="-50192640" y="-45476640"/>
            <a:ext cx="112510440" cy="52338240"/>
            <a:chOff x="-50192640" y="-45476640"/>
            <a:chExt cx="112510440" cy="52338240"/>
          </a:xfrm>
        </p:grpSpPr>
        <p:sp>
          <p:nvSpPr>
            <p:cNvPr id="960" name="矩形: 剪去同側角落 87"/>
            <p:cNvSpPr/>
            <p:nvPr/>
          </p:nvSpPr>
          <p:spPr>
            <a:xfrm>
              <a:off x="30525480" y="-26889840"/>
              <a:ext cx="15259680" cy="337514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1" name="矩形: 剪去同側角落 88"/>
            <p:cNvSpPr/>
            <p:nvPr/>
          </p:nvSpPr>
          <p:spPr>
            <a:xfrm>
              <a:off x="49357080" y="-20803320"/>
              <a:ext cx="12960720" cy="2766492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2" name="矩形: 剪去同側角落 89"/>
            <p:cNvSpPr/>
            <p:nvPr/>
          </p:nvSpPr>
          <p:spPr>
            <a:xfrm>
              <a:off x="37606320" y="-45476640"/>
              <a:ext cx="20127960" cy="5233788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3" name="矩形: 剪去同側角落 90"/>
            <p:cNvSpPr/>
            <p:nvPr/>
          </p:nvSpPr>
          <p:spPr>
            <a:xfrm>
              <a:off x="11058120" y="-20803320"/>
              <a:ext cx="1525968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4" name="矩形: 剪去同側角落 91"/>
            <p:cNvSpPr/>
            <p:nvPr/>
          </p:nvSpPr>
          <p:spPr>
            <a:xfrm>
              <a:off x="-22328640" y="-20803320"/>
              <a:ext cx="2918700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5" name="矩形: 剪去同側角落 92"/>
            <p:cNvSpPr/>
            <p:nvPr/>
          </p:nvSpPr>
          <p:spPr>
            <a:xfrm>
              <a:off x="-35679240" y="-4951080"/>
              <a:ext cx="1620396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6" name="矩形: 剪去同側角落 93"/>
            <p:cNvSpPr/>
            <p:nvPr/>
          </p:nvSpPr>
          <p:spPr>
            <a:xfrm>
              <a:off x="-50192640" y="-4951080"/>
              <a:ext cx="16203960" cy="118126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67" name="群組 94"/>
          <p:cNvGrpSpPr/>
          <p:nvPr/>
        </p:nvGrpSpPr>
        <p:grpSpPr>
          <a:xfrm>
            <a:off x="-50209560" y="-39794760"/>
            <a:ext cx="131371200" cy="46663560"/>
            <a:chOff x="-50209560" y="-39794760"/>
            <a:chExt cx="131371200" cy="46663560"/>
          </a:xfrm>
        </p:grpSpPr>
        <p:sp>
          <p:nvSpPr>
            <p:cNvPr id="968" name="矩形: 剪去同側角落 95"/>
            <p:cNvSpPr/>
            <p:nvPr/>
          </p:nvSpPr>
          <p:spPr>
            <a:xfrm>
              <a:off x="55470960" y="-17008560"/>
              <a:ext cx="25690680" cy="2387736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9" name="矩形: 剪去同側角落 96"/>
            <p:cNvSpPr/>
            <p:nvPr/>
          </p:nvSpPr>
          <p:spPr>
            <a:xfrm>
              <a:off x="40048920" y="-6270480"/>
              <a:ext cx="1383336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0" name="矩形: 剪去同側角落 97"/>
            <p:cNvSpPr/>
            <p:nvPr/>
          </p:nvSpPr>
          <p:spPr>
            <a:xfrm>
              <a:off x="55343160" y="-29301840"/>
              <a:ext cx="11301120" cy="361702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1" name="矩形: 剪去同側角落 98"/>
            <p:cNvSpPr/>
            <p:nvPr/>
          </p:nvSpPr>
          <p:spPr>
            <a:xfrm>
              <a:off x="17850240" y="-6270480"/>
              <a:ext cx="2236392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2" name="矩形: 剪去同側角落 99"/>
            <p:cNvSpPr/>
            <p:nvPr/>
          </p:nvSpPr>
          <p:spPr>
            <a:xfrm>
              <a:off x="-10147680" y="-23974920"/>
              <a:ext cx="2236392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3" name="矩形: 剪去同側角落 100"/>
            <p:cNvSpPr/>
            <p:nvPr/>
          </p:nvSpPr>
          <p:spPr>
            <a:xfrm>
              <a:off x="-2117880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4" name="矩形: 剪去同側角落 101"/>
            <p:cNvSpPr/>
            <p:nvPr/>
          </p:nvSpPr>
          <p:spPr>
            <a:xfrm>
              <a:off x="-30217680" y="-39794760"/>
              <a:ext cx="9015840" cy="4666320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5" name="矩形: 剪去同側角落 102"/>
            <p:cNvSpPr/>
            <p:nvPr/>
          </p:nvSpPr>
          <p:spPr>
            <a:xfrm>
              <a:off x="-3316752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6" name="矩形: 剪去同側角落 103"/>
            <p:cNvSpPr/>
            <p:nvPr/>
          </p:nvSpPr>
          <p:spPr>
            <a:xfrm>
              <a:off x="-50209560" y="-9924840"/>
              <a:ext cx="13058640" cy="1679364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977" name="群組 104"/>
          <p:cNvGrpSpPr/>
          <p:nvPr/>
        </p:nvGrpSpPr>
        <p:grpSpPr>
          <a:xfrm>
            <a:off x="-50209560" y="-6270120"/>
            <a:ext cx="158114160" cy="13138920"/>
            <a:chOff x="-50209560" y="-6270120"/>
            <a:chExt cx="158114160" cy="13138920"/>
          </a:xfrm>
        </p:grpSpPr>
        <p:sp>
          <p:nvSpPr>
            <p:cNvPr id="978" name="矩形: 剪去同側角落 105"/>
            <p:cNvSpPr/>
            <p:nvPr/>
          </p:nvSpPr>
          <p:spPr>
            <a:xfrm>
              <a:off x="86901840" y="-3792600"/>
              <a:ext cx="21002760" cy="1066140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9" name="矩形: 剪去同側角落 106"/>
            <p:cNvSpPr/>
            <p:nvPr/>
          </p:nvSpPr>
          <p:spPr>
            <a:xfrm>
              <a:off x="65910600" y="1146240"/>
              <a:ext cx="1969452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0" name="矩形: 剪去同側角落 107"/>
            <p:cNvSpPr/>
            <p:nvPr/>
          </p:nvSpPr>
          <p:spPr>
            <a:xfrm>
              <a:off x="53488080" y="1146240"/>
              <a:ext cx="95565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1" name="矩形: 剪去同側角落 108"/>
            <p:cNvSpPr/>
            <p:nvPr/>
          </p:nvSpPr>
          <p:spPr>
            <a:xfrm>
              <a:off x="31911480" y="-6270120"/>
              <a:ext cx="10994040" cy="131389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2" name="矩形: 剪去同側角落 109"/>
            <p:cNvSpPr/>
            <p:nvPr/>
          </p:nvSpPr>
          <p:spPr>
            <a:xfrm>
              <a:off x="-2076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3" name="矩形: 剪去同側角落 110"/>
            <p:cNvSpPr/>
            <p:nvPr/>
          </p:nvSpPr>
          <p:spPr>
            <a:xfrm>
              <a:off x="24545520" y="1146240"/>
              <a:ext cx="89139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4" name="矩形: 剪去同側角落 111"/>
            <p:cNvSpPr/>
            <p:nvPr/>
          </p:nvSpPr>
          <p:spPr>
            <a:xfrm>
              <a:off x="-26664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5" name="矩形: 剪去同側角落 112"/>
            <p:cNvSpPr/>
            <p:nvPr/>
          </p:nvSpPr>
          <p:spPr>
            <a:xfrm>
              <a:off x="-37490040" y="2940480"/>
              <a:ext cx="13792320" cy="39283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6" name="矩形: 剪去同側角落 113"/>
            <p:cNvSpPr/>
            <p:nvPr/>
          </p:nvSpPr>
          <p:spPr>
            <a:xfrm>
              <a:off x="-50209560" y="-1488240"/>
              <a:ext cx="710460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987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8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989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990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991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992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993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994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95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996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997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998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999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000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001" name="圖片 10" descr=""/>
          <p:cNvPicPr/>
          <p:nvPr/>
        </p:nvPicPr>
        <p:blipFill>
          <a:blip r:embed="rId3"/>
          <a:stretch/>
        </p:blipFill>
        <p:spPr>
          <a:xfrm>
            <a:off x="2520720" y="1722240"/>
            <a:ext cx="4932360" cy="5102640"/>
          </a:xfrm>
          <a:prstGeom prst="rect">
            <a:avLst/>
          </a:prstGeom>
          <a:ln w="0">
            <a:noFill/>
          </a:ln>
        </p:spPr>
      </p:pic>
      <p:sp>
        <p:nvSpPr>
          <p:cNvPr id="1002" name="文字方塊 62"/>
          <p:cNvSpPr/>
          <p:nvPr/>
        </p:nvSpPr>
        <p:spPr>
          <a:xfrm>
            <a:off x="1443960" y="2119680"/>
            <a:ext cx="3184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角色設定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03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1004" name="文字方塊 60"/>
          <p:cNvSpPr/>
          <p:nvPr/>
        </p:nvSpPr>
        <p:spPr>
          <a:xfrm>
            <a:off x="1443960" y="2638440"/>
            <a:ext cx="31856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Sergio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賽吉歐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金屬重甲與掌部發射器（裝甲）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05" name="圖表 66"/>
          <p:cNvGraphicFramePr/>
          <p:nvPr/>
        </p:nvGraphicFramePr>
        <p:xfrm>
          <a:off x="1090440" y="4245120"/>
          <a:ext cx="3532680" cy="259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06" name="文字方塊 2"/>
          <p:cNvSpPr/>
          <p:nvPr/>
        </p:nvSpPr>
        <p:spPr>
          <a:xfrm>
            <a:off x="7268040" y="2654280"/>
            <a:ext cx="4069440" cy="25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製作分工（監修中）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造型設計：楊志騰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角色模型：侯勝勳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模型服飾：楊志騰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動作招式：侯勝勳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招式特效：陳星佑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招式音效：陳星佑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2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137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8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9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0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1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2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3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144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5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6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7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8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9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0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1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152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3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4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5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6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7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8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9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0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1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162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3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4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5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6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7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8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9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0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71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172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3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74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75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176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7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78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79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80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81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82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83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184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185" name="資料庫圖表 7"/>
          <p:cNvGrpSpPr/>
          <p:nvPr/>
        </p:nvGrpSpPr>
        <p:grpSpPr>
          <a:xfrm>
            <a:off x="1693800" y="2026800"/>
            <a:ext cx="8775360" cy="3060720"/>
            <a:chOff x="1693800" y="2026800"/>
            <a:chExt cx="8775360" cy="3060720"/>
          </a:xfrm>
        </p:grpSpPr>
        <p:sp>
          <p:nvSpPr>
            <p:cNvPr id="186" name=""/>
            <p:cNvSpPr/>
            <p:nvPr/>
          </p:nvSpPr>
          <p:spPr>
            <a:xfrm>
              <a:off x="1693800" y="202680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7" name=""/>
            <p:cNvSpPr/>
            <p:nvPr/>
          </p:nvSpPr>
          <p:spPr>
            <a:xfrm>
              <a:off x="4498560" y="23878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88" name=""/>
            <p:cNvSpPr/>
            <p:nvPr/>
          </p:nvSpPr>
          <p:spPr>
            <a:xfrm>
              <a:off x="1961280" y="202752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"/>
            <p:cNvSpPr/>
            <p:nvPr/>
          </p:nvSpPr>
          <p:spPr>
            <a:xfrm>
              <a:off x="7349400" y="23878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90" name=""/>
            <p:cNvSpPr/>
            <p:nvPr/>
          </p:nvSpPr>
          <p:spPr>
            <a:xfrm>
              <a:off x="4811760" y="202752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"/>
            <p:cNvSpPr/>
            <p:nvPr/>
          </p:nvSpPr>
          <p:spPr>
            <a:xfrm>
              <a:off x="3231000" y="283788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92" name=""/>
            <p:cNvSpPr/>
            <p:nvPr/>
          </p:nvSpPr>
          <p:spPr>
            <a:xfrm>
              <a:off x="7662600" y="202752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"/>
            <p:cNvSpPr/>
            <p:nvPr/>
          </p:nvSpPr>
          <p:spPr>
            <a:xfrm>
              <a:off x="4498560" y="351180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4" name=""/>
            <p:cNvSpPr/>
            <p:nvPr/>
          </p:nvSpPr>
          <p:spPr>
            <a:xfrm>
              <a:off x="1961280" y="315144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"/>
            <p:cNvSpPr/>
            <p:nvPr/>
          </p:nvSpPr>
          <p:spPr>
            <a:xfrm>
              <a:off x="7349400" y="351180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96" name=""/>
            <p:cNvSpPr/>
            <p:nvPr/>
          </p:nvSpPr>
          <p:spPr>
            <a:xfrm>
              <a:off x="4811760" y="315144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3231000" y="396180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7662600" y="315144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4498560" y="463572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1961280" y="42750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"/>
            <p:cNvSpPr/>
            <p:nvPr/>
          </p:nvSpPr>
          <p:spPr>
            <a:xfrm>
              <a:off x="4811760" y="42750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2" name="矩形 65"/>
          <p:cNvSpPr/>
          <p:nvPr/>
        </p:nvSpPr>
        <p:spPr>
          <a:xfrm>
            <a:off x="1962000" y="202644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群組 53"/>
          <p:cNvGrpSpPr/>
          <p:nvPr/>
        </p:nvGrpSpPr>
        <p:grpSpPr>
          <a:xfrm>
            <a:off x="-49374720" y="-39805560"/>
            <a:ext cx="111743280" cy="46663200"/>
            <a:chOff x="-49374720" y="-39805560"/>
            <a:chExt cx="111743280" cy="46663200"/>
          </a:xfrm>
        </p:grpSpPr>
        <p:sp>
          <p:nvSpPr>
            <p:cNvPr id="1008" name="矩形: 剪去同側角落 57"/>
            <p:cNvSpPr/>
            <p:nvPr/>
          </p:nvSpPr>
          <p:spPr>
            <a:xfrm>
              <a:off x="54827640" y="-4955040"/>
              <a:ext cx="754092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09" name="矩形: 剪去同側角落 65"/>
            <p:cNvSpPr/>
            <p:nvPr/>
          </p:nvSpPr>
          <p:spPr>
            <a:xfrm>
              <a:off x="44893440" y="-23986080"/>
              <a:ext cx="10809720" cy="3084372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0" name="矩形: 剪去同側角落 67"/>
            <p:cNvSpPr/>
            <p:nvPr/>
          </p:nvSpPr>
          <p:spPr>
            <a:xfrm>
              <a:off x="10019520" y="-32222880"/>
              <a:ext cx="15259680" cy="3908052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1" name="矩形: 剪去同側角落 68"/>
            <p:cNvSpPr/>
            <p:nvPr/>
          </p:nvSpPr>
          <p:spPr>
            <a:xfrm>
              <a:off x="-17694720" y="-25190640"/>
              <a:ext cx="29895480" cy="320482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2" name="矩形: 剪去同側角落 75"/>
            <p:cNvSpPr/>
            <p:nvPr/>
          </p:nvSpPr>
          <p:spPr>
            <a:xfrm>
              <a:off x="-29187720" y="-39805560"/>
              <a:ext cx="13833360" cy="4666320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3" name="矩形: 剪去同側角落 84"/>
            <p:cNvSpPr/>
            <p:nvPr/>
          </p:nvSpPr>
          <p:spPr>
            <a:xfrm>
              <a:off x="-49374720" y="-13558680"/>
              <a:ext cx="16203960" cy="2041632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014" name="群組 86"/>
          <p:cNvGrpSpPr/>
          <p:nvPr/>
        </p:nvGrpSpPr>
        <p:grpSpPr>
          <a:xfrm>
            <a:off x="-50192640" y="-45476640"/>
            <a:ext cx="112510440" cy="52338240"/>
            <a:chOff x="-50192640" y="-45476640"/>
            <a:chExt cx="112510440" cy="52338240"/>
          </a:xfrm>
        </p:grpSpPr>
        <p:sp>
          <p:nvSpPr>
            <p:cNvPr id="1015" name="矩形: 剪去同側角落 87"/>
            <p:cNvSpPr/>
            <p:nvPr/>
          </p:nvSpPr>
          <p:spPr>
            <a:xfrm>
              <a:off x="30525480" y="-26889840"/>
              <a:ext cx="15259680" cy="337514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6" name="矩形: 剪去同側角落 88"/>
            <p:cNvSpPr/>
            <p:nvPr/>
          </p:nvSpPr>
          <p:spPr>
            <a:xfrm>
              <a:off x="49357080" y="-20803320"/>
              <a:ext cx="12960720" cy="2766492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7" name="矩形: 剪去同側角落 89"/>
            <p:cNvSpPr/>
            <p:nvPr/>
          </p:nvSpPr>
          <p:spPr>
            <a:xfrm>
              <a:off x="37606320" y="-45476640"/>
              <a:ext cx="20127960" cy="5233788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8" name="矩形: 剪去同側角落 90"/>
            <p:cNvSpPr/>
            <p:nvPr/>
          </p:nvSpPr>
          <p:spPr>
            <a:xfrm>
              <a:off x="11058120" y="-20803320"/>
              <a:ext cx="1525968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9" name="矩形: 剪去同側角落 91"/>
            <p:cNvSpPr/>
            <p:nvPr/>
          </p:nvSpPr>
          <p:spPr>
            <a:xfrm>
              <a:off x="-22328640" y="-20803320"/>
              <a:ext cx="29187000" cy="2766492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0" name="矩形: 剪去同側角落 92"/>
            <p:cNvSpPr/>
            <p:nvPr/>
          </p:nvSpPr>
          <p:spPr>
            <a:xfrm>
              <a:off x="-35679240" y="-4951080"/>
              <a:ext cx="16203960" cy="118126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1" name="矩形: 剪去同側角落 93"/>
            <p:cNvSpPr/>
            <p:nvPr/>
          </p:nvSpPr>
          <p:spPr>
            <a:xfrm>
              <a:off x="-50192640" y="-4951080"/>
              <a:ext cx="16203960" cy="118126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022" name="群組 94"/>
          <p:cNvGrpSpPr/>
          <p:nvPr/>
        </p:nvGrpSpPr>
        <p:grpSpPr>
          <a:xfrm>
            <a:off x="-50209560" y="-39794760"/>
            <a:ext cx="131371200" cy="46663560"/>
            <a:chOff x="-50209560" y="-39794760"/>
            <a:chExt cx="131371200" cy="46663560"/>
          </a:xfrm>
        </p:grpSpPr>
        <p:sp>
          <p:nvSpPr>
            <p:cNvPr id="1023" name="矩形: 剪去同側角落 95"/>
            <p:cNvSpPr/>
            <p:nvPr/>
          </p:nvSpPr>
          <p:spPr>
            <a:xfrm>
              <a:off x="55470960" y="-17008560"/>
              <a:ext cx="25690680" cy="2387736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4" name="矩形: 剪去同側角落 96"/>
            <p:cNvSpPr/>
            <p:nvPr/>
          </p:nvSpPr>
          <p:spPr>
            <a:xfrm>
              <a:off x="40048920" y="-6270480"/>
              <a:ext cx="1383336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5" name="矩形: 剪去同側角落 97"/>
            <p:cNvSpPr/>
            <p:nvPr/>
          </p:nvSpPr>
          <p:spPr>
            <a:xfrm>
              <a:off x="55343160" y="-29301840"/>
              <a:ext cx="11301120" cy="361702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6" name="矩形: 剪去同側角落 98"/>
            <p:cNvSpPr/>
            <p:nvPr/>
          </p:nvSpPr>
          <p:spPr>
            <a:xfrm>
              <a:off x="17850240" y="-6270480"/>
              <a:ext cx="22363920" cy="131389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7" name="矩形: 剪去同側角落 99"/>
            <p:cNvSpPr/>
            <p:nvPr/>
          </p:nvSpPr>
          <p:spPr>
            <a:xfrm>
              <a:off x="-10147680" y="-23974920"/>
              <a:ext cx="2236392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8" name="矩形: 剪去同側角落 100"/>
            <p:cNvSpPr/>
            <p:nvPr/>
          </p:nvSpPr>
          <p:spPr>
            <a:xfrm>
              <a:off x="-2117880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9" name="矩形: 剪去同側角落 101"/>
            <p:cNvSpPr/>
            <p:nvPr/>
          </p:nvSpPr>
          <p:spPr>
            <a:xfrm>
              <a:off x="-30217680" y="-39794760"/>
              <a:ext cx="9015840" cy="4666320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0" name="矩形: 剪去同側角落 102"/>
            <p:cNvSpPr/>
            <p:nvPr/>
          </p:nvSpPr>
          <p:spPr>
            <a:xfrm>
              <a:off x="-33167520" y="-23974920"/>
              <a:ext cx="2975760" cy="308437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1" name="矩形: 剪去同側角落 103"/>
            <p:cNvSpPr/>
            <p:nvPr/>
          </p:nvSpPr>
          <p:spPr>
            <a:xfrm>
              <a:off x="-50209560" y="-9924840"/>
              <a:ext cx="13058640" cy="1679364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032" name="群組 104"/>
          <p:cNvGrpSpPr/>
          <p:nvPr/>
        </p:nvGrpSpPr>
        <p:grpSpPr>
          <a:xfrm>
            <a:off x="-50209560" y="-6270120"/>
            <a:ext cx="158114160" cy="13138920"/>
            <a:chOff x="-50209560" y="-6270120"/>
            <a:chExt cx="158114160" cy="13138920"/>
          </a:xfrm>
        </p:grpSpPr>
        <p:sp>
          <p:nvSpPr>
            <p:cNvPr id="1033" name="矩形: 剪去同側角落 105"/>
            <p:cNvSpPr/>
            <p:nvPr/>
          </p:nvSpPr>
          <p:spPr>
            <a:xfrm>
              <a:off x="86901840" y="-3792600"/>
              <a:ext cx="21002760" cy="1066140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4" name="矩形: 剪去同側角落 106"/>
            <p:cNvSpPr/>
            <p:nvPr/>
          </p:nvSpPr>
          <p:spPr>
            <a:xfrm>
              <a:off x="65910600" y="1146240"/>
              <a:ext cx="1969452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5" name="矩形: 剪去同側角落 107"/>
            <p:cNvSpPr/>
            <p:nvPr/>
          </p:nvSpPr>
          <p:spPr>
            <a:xfrm>
              <a:off x="53488080" y="1146240"/>
              <a:ext cx="95565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6" name="矩形: 剪去同側角落 108"/>
            <p:cNvSpPr/>
            <p:nvPr/>
          </p:nvSpPr>
          <p:spPr>
            <a:xfrm>
              <a:off x="31911480" y="-6270120"/>
              <a:ext cx="10994040" cy="131389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7" name="矩形: 剪去同側角落 109"/>
            <p:cNvSpPr/>
            <p:nvPr/>
          </p:nvSpPr>
          <p:spPr>
            <a:xfrm>
              <a:off x="-2076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8" name="矩形: 剪去同側角落 110"/>
            <p:cNvSpPr/>
            <p:nvPr/>
          </p:nvSpPr>
          <p:spPr>
            <a:xfrm>
              <a:off x="24545520" y="1146240"/>
              <a:ext cx="8913960" cy="572256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9" name="矩形: 剪去同側角落 111"/>
            <p:cNvSpPr/>
            <p:nvPr/>
          </p:nvSpPr>
          <p:spPr>
            <a:xfrm>
              <a:off x="-26664480" y="-1488240"/>
              <a:ext cx="1652508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40" name="矩形: 剪去同側角落 112"/>
            <p:cNvSpPr/>
            <p:nvPr/>
          </p:nvSpPr>
          <p:spPr>
            <a:xfrm>
              <a:off x="-37490040" y="2940480"/>
              <a:ext cx="13792320" cy="39283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41" name="矩形: 剪去同側角落 113"/>
            <p:cNvSpPr/>
            <p:nvPr/>
          </p:nvSpPr>
          <p:spPr>
            <a:xfrm>
              <a:off x="-50209560" y="-1488240"/>
              <a:ext cx="7104600" cy="8357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042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3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044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045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046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047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1048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1049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50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051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052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1053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054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055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056" name="圖片 10" descr=""/>
          <p:cNvPicPr/>
          <p:nvPr/>
        </p:nvPicPr>
        <p:blipFill>
          <a:blip r:embed="rId3"/>
          <a:stretch/>
        </p:blipFill>
        <p:spPr>
          <a:xfrm>
            <a:off x="3070080" y="1881000"/>
            <a:ext cx="4326120" cy="4899960"/>
          </a:xfrm>
          <a:prstGeom prst="rect">
            <a:avLst/>
          </a:prstGeom>
          <a:ln w="0">
            <a:noFill/>
          </a:ln>
        </p:spPr>
      </p:pic>
      <p:sp>
        <p:nvSpPr>
          <p:cNvPr id="1057" name="文字方塊 62"/>
          <p:cNvSpPr/>
          <p:nvPr/>
        </p:nvSpPr>
        <p:spPr>
          <a:xfrm>
            <a:off x="1443960" y="2119680"/>
            <a:ext cx="3184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角色設定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8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1059" name="文字方塊 60"/>
          <p:cNvSpPr/>
          <p:nvPr/>
        </p:nvSpPr>
        <p:spPr>
          <a:xfrm>
            <a:off x="1443960" y="2638440"/>
            <a:ext cx="31856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Chandler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虔德勒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595959"/>
                </a:solidFill>
                <a:latin typeface="Calibri"/>
                <a:ea typeface="微軟正黑體"/>
              </a:rPr>
              <a:t>帶刃燃晶集聚杖（刃杖）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60" name="圖表 66"/>
          <p:cNvGraphicFramePr/>
          <p:nvPr/>
        </p:nvGraphicFramePr>
        <p:xfrm>
          <a:off x="1090440" y="4245120"/>
          <a:ext cx="3532680" cy="259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61" name="文字方塊 2"/>
          <p:cNvSpPr/>
          <p:nvPr/>
        </p:nvSpPr>
        <p:spPr>
          <a:xfrm>
            <a:off x="7268040" y="2654280"/>
            <a:ext cx="4069440" cy="25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製作分工（監修</a:t>
            </a:r>
            <a:r>
              <a:rPr b="0" lang="zh-TW" sz="24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中）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造型設計：楊志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角色模型：陳星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模型服飾：楊志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動作招式：侯勝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招式特效：陳星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招式音效：陳星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1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4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1063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4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5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6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7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8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69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1070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1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2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3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4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5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6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77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1078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9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0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1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2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3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4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5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6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87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1088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89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0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1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2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3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4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5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6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97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1098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99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100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101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1102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03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104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105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106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107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108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109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1110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1111" name="資料庫圖表 1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1112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114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116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118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20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122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124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26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28" name="矩形 53"/>
          <p:cNvSpPr/>
          <p:nvPr/>
        </p:nvSpPr>
        <p:spPr>
          <a:xfrm>
            <a:off x="1959480" y="427536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63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0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1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132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133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134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135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1136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1137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138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139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140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1141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142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143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144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1145" name="文字方塊 20"/>
          <p:cNvSpPr/>
          <p:nvPr/>
        </p:nvSpPr>
        <p:spPr>
          <a:xfrm>
            <a:off x="1443960" y="2119680"/>
            <a:ext cx="5038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遊戲操作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文字方塊 22"/>
          <p:cNvSpPr/>
          <p:nvPr/>
        </p:nvSpPr>
        <p:spPr>
          <a:xfrm>
            <a:off x="1443600" y="2642760"/>
            <a:ext cx="4385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595959"/>
                </a:solidFill>
                <a:latin typeface="Calibri"/>
                <a:ea typeface="微軟正黑體"/>
              </a:rPr>
              <a:t>操作配置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7" name="群組 23"/>
          <p:cNvGrpSpPr/>
          <p:nvPr/>
        </p:nvGrpSpPr>
        <p:grpSpPr>
          <a:xfrm>
            <a:off x="1447560" y="2642760"/>
            <a:ext cx="3367440" cy="2300040"/>
            <a:chOff x="1447560" y="2642760"/>
            <a:chExt cx="3367440" cy="2300040"/>
          </a:xfrm>
        </p:grpSpPr>
        <p:sp>
          <p:nvSpPr>
            <p:cNvPr id="1148" name="橢圓 24"/>
            <p:cNvSpPr/>
            <p:nvPr/>
          </p:nvSpPr>
          <p:spPr>
            <a:xfrm>
              <a:off x="3453840" y="2642760"/>
              <a:ext cx="713160" cy="7131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銃技攻擊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Y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9" name="橢圓 25"/>
            <p:cNvSpPr/>
            <p:nvPr/>
          </p:nvSpPr>
          <p:spPr>
            <a:xfrm>
              <a:off x="2811960" y="3070800"/>
              <a:ext cx="713160" cy="713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近身攻擊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X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0" name="橢圓 26"/>
            <p:cNvSpPr/>
            <p:nvPr/>
          </p:nvSpPr>
          <p:spPr>
            <a:xfrm>
              <a:off x="4101840" y="3070800"/>
              <a:ext cx="713160" cy="713160"/>
            </a:xfrm>
            <a:prstGeom prst="ellipse">
              <a:avLst/>
            </a:prstGeom>
            <a:solidFill>
              <a:srgbClr val="ff7c8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快速反應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B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1" name="橢圓 28"/>
            <p:cNvSpPr/>
            <p:nvPr/>
          </p:nvSpPr>
          <p:spPr>
            <a:xfrm>
              <a:off x="3453840" y="3510360"/>
              <a:ext cx="713160" cy="7131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武器攻擊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A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2" name="箭號: 全向 29"/>
            <p:cNvSpPr/>
            <p:nvPr/>
          </p:nvSpPr>
          <p:spPr>
            <a:xfrm>
              <a:off x="1447560" y="3286800"/>
              <a:ext cx="1656000" cy="1656000"/>
            </a:xfrm>
            <a:prstGeom prst="quadArrow">
              <a:avLst>
                <a:gd name="adj1" fmla="val 37492"/>
                <a:gd name="adj2" fmla="val 14991"/>
                <a:gd name="adj3" fmla="val 9628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跳躍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左右移動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防禦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53" name="文字方塊 30"/>
          <p:cNvSpPr/>
          <p:nvPr/>
        </p:nvSpPr>
        <p:spPr>
          <a:xfrm>
            <a:off x="4939920" y="3104280"/>
            <a:ext cx="6397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近身攻擊（Ｍ）：距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離短收招快／長按投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擲技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武器攻擊（Ｗ）：距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離長收招慢／長按破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防或牽制技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銃技攻擊（Ｓ）：距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離短出招慢／消耗燃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晶提升傷害距離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快速反應（Ｒ）：消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耗氣力值使用迴避動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作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文字方塊 31"/>
          <p:cNvSpPr/>
          <p:nvPr/>
        </p:nvSpPr>
        <p:spPr>
          <a:xfrm>
            <a:off x="4939920" y="4321080"/>
            <a:ext cx="5556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↘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：前防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↗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：前跳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→→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：衝刺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→</a:t>
            </a: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Ｒ：翻滾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5" name="群組 44"/>
          <p:cNvGrpSpPr/>
          <p:nvPr/>
        </p:nvGrpSpPr>
        <p:grpSpPr>
          <a:xfrm>
            <a:off x="1489680" y="5097240"/>
            <a:ext cx="3357360" cy="1429560"/>
            <a:chOff x="1489680" y="5097240"/>
            <a:chExt cx="3357360" cy="1429560"/>
          </a:xfrm>
        </p:grpSpPr>
        <p:sp>
          <p:nvSpPr>
            <p:cNvPr id="1156" name="矩形 2"/>
            <p:cNvSpPr/>
            <p:nvPr/>
          </p:nvSpPr>
          <p:spPr>
            <a:xfrm>
              <a:off x="1999800" y="5349240"/>
              <a:ext cx="601200" cy="5637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跳躍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Ｗ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7" name="矩形 4"/>
            <p:cNvSpPr/>
            <p:nvPr/>
          </p:nvSpPr>
          <p:spPr>
            <a:xfrm>
              <a:off x="2147400" y="5963040"/>
              <a:ext cx="601200" cy="5637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防禦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Ｓ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8" name="矩形 5"/>
            <p:cNvSpPr/>
            <p:nvPr/>
          </p:nvSpPr>
          <p:spPr>
            <a:xfrm>
              <a:off x="1489680" y="5963040"/>
              <a:ext cx="601200" cy="5637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左移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Ａ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9" name="矩形 6"/>
            <p:cNvSpPr/>
            <p:nvPr/>
          </p:nvSpPr>
          <p:spPr>
            <a:xfrm>
              <a:off x="2801160" y="5963040"/>
              <a:ext cx="601200" cy="5637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右移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Ｄ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0" name="矩形 7"/>
            <p:cNvSpPr/>
            <p:nvPr/>
          </p:nvSpPr>
          <p:spPr>
            <a:xfrm>
              <a:off x="4095360" y="5097240"/>
              <a:ext cx="601200" cy="5637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銃技攻擊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Ｉ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1" name="矩形 8"/>
            <p:cNvSpPr/>
            <p:nvPr/>
          </p:nvSpPr>
          <p:spPr>
            <a:xfrm>
              <a:off x="4245840" y="5716080"/>
              <a:ext cx="601200" cy="5637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快速反應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Ｋ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2" name="矩形 9"/>
            <p:cNvSpPr/>
            <p:nvPr/>
          </p:nvSpPr>
          <p:spPr>
            <a:xfrm>
              <a:off x="3592440" y="5716080"/>
              <a:ext cx="601200" cy="5637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武器攻擊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3" name="矩形 36"/>
            <p:cNvSpPr/>
            <p:nvPr/>
          </p:nvSpPr>
          <p:spPr>
            <a:xfrm>
              <a:off x="3441960" y="5097240"/>
              <a:ext cx="601200" cy="5637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近身攻擊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zh-TW" sz="12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Ｕ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64" dur="indefinite" restart="never" nodeType="tmRoot">
          <p:childTnLst>
            <p:seq>
              <p:cTn id="265" dur="indefinite" nodeType="mainSeq">
                <p:childTnLst>
                  <p:par>
                    <p:cTn id="266" fill="hold">
                      <p:stCondLst>
                        <p:cond delay="0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70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74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78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2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1165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6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7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8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9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0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71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1172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3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4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5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6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7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8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79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1180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1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2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3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4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5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6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7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88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89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1190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1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2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3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4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5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6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7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98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99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1200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201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1202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1203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1204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205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1206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1207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08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1209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1210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1211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1212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1213" name="資料庫圖表 8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1214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5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216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7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218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9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220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1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22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3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224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5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1226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7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28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9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30" name="矩形 57"/>
          <p:cNvSpPr/>
          <p:nvPr/>
        </p:nvSpPr>
        <p:spPr>
          <a:xfrm>
            <a:off x="4809240" y="427536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89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232" name="Picture 2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0" y="-180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4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5" name="圖形 3" descr="電腦 外框"/>
          <p:cNvPicPr/>
          <p:nvPr/>
        </p:nvPicPr>
        <p:blipFill>
          <a:blip r:embed="rId1"/>
          <a:stretch/>
        </p:blipFill>
        <p:spPr>
          <a:xfrm>
            <a:off x="6186240" y="2370600"/>
            <a:ext cx="4132440" cy="4132440"/>
          </a:xfrm>
          <a:prstGeom prst="rect">
            <a:avLst/>
          </a:prstGeom>
          <a:ln w="0">
            <a:noFill/>
          </a:ln>
        </p:spPr>
      </p:pic>
      <p:sp>
        <p:nvSpPr>
          <p:cNvPr id="206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07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208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209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210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211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212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13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214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215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216" name="圖片 1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217" name="圖片 17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218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219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220" name="文字方塊 21"/>
          <p:cNvSpPr/>
          <p:nvPr/>
        </p:nvSpPr>
        <p:spPr>
          <a:xfrm>
            <a:off x="1443960" y="3062880"/>
            <a:ext cx="5038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遊戲規格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文字方塊 114"/>
          <p:cNvSpPr/>
          <p:nvPr/>
        </p:nvSpPr>
        <p:spPr>
          <a:xfrm>
            <a:off x="1443960" y="3732840"/>
            <a:ext cx="503856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運行平台：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PC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作業系統：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Win 10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／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11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遊戲類型：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3D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橫版格鬥遊戲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遊戲人數：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1~2</a:t>
            </a: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操控設備：鍵盤、搖桿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遊戲分級：</a:t>
            </a:r>
            <a:r>
              <a:rPr b="0" lang="en-US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15+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遊戲語言：中文、英文、日文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223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24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25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26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27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28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9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230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1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2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3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4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5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6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37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238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39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0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1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2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3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4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5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6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47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248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9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0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1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2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3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4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5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6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7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258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9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260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261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262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63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264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265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66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267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268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269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270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271" name="資料庫圖表 6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272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274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5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276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278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0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1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282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284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6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8" name="矩形 53"/>
          <p:cNvSpPr/>
          <p:nvPr/>
        </p:nvSpPr>
        <p:spPr>
          <a:xfrm>
            <a:off x="4804920" y="202644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0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1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92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293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294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295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296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297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8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299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300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301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302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303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304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720" y="-3960"/>
            <a:ext cx="121914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7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8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309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310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311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312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313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314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5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316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317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318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319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320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321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322" name="文字方塊 28"/>
          <p:cNvSpPr/>
          <p:nvPr/>
        </p:nvSpPr>
        <p:spPr>
          <a:xfrm>
            <a:off x="3896640" y="2144880"/>
            <a:ext cx="4385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遊戲流程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文字方塊 29"/>
          <p:cNvSpPr/>
          <p:nvPr/>
        </p:nvSpPr>
        <p:spPr>
          <a:xfrm>
            <a:off x="2304360" y="3650760"/>
            <a:ext cx="16434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對戰模式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訓練模式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收藏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退出遊戲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文字方塊 30"/>
          <p:cNvSpPr/>
          <p:nvPr/>
        </p:nvSpPr>
        <p:spPr>
          <a:xfrm>
            <a:off x="4277880" y="3650760"/>
            <a:ext cx="164340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角色選擇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配色選擇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地圖選擇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時間設定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回合數設定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文字方塊 31"/>
          <p:cNvSpPr/>
          <p:nvPr/>
        </p:nvSpPr>
        <p:spPr>
          <a:xfrm>
            <a:off x="6249960" y="3650760"/>
            <a:ext cx="164340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過場動畫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戰鬥開始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勝負判定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文字方塊 32"/>
          <p:cNvSpPr/>
          <p:nvPr/>
        </p:nvSpPr>
        <p:spPr>
          <a:xfrm>
            <a:off x="8220960" y="3650760"/>
            <a:ext cx="164340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結算畫面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回關卡設定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回主選單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7" name="資料庫圖表 33"/>
          <p:cNvGrpSpPr/>
          <p:nvPr/>
        </p:nvGrpSpPr>
        <p:grpSpPr>
          <a:xfrm>
            <a:off x="2031840" y="2954520"/>
            <a:ext cx="8127720" cy="560160"/>
            <a:chOff x="2031840" y="2954520"/>
            <a:chExt cx="8127720" cy="560160"/>
          </a:xfrm>
        </p:grpSpPr>
        <p:sp>
          <p:nvSpPr>
            <p:cNvPr id="328" name=""/>
            <p:cNvSpPr/>
            <p:nvPr/>
          </p:nvSpPr>
          <p:spPr>
            <a:xfrm>
              <a:off x="2031840" y="2954520"/>
              <a:ext cx="8127720" cy="56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" name=""/>
            <p:cNvSpPr/>
            <p:nvPr/>
          </p:nvSpPr>
          <p:spPr>
            <a:xfrm>
              <a:off x="2035800" y="2954520"/>
              <a:ext cx="2194200" cy="56016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79920" rIns="26640" tIns="26640" bIns="2664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主選單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0" name=""/>
            <p:cNvSpPr/>
            <p:nvPr/>
          </p:nvSpPr>
          <p:spPr>
            <a:xfrm>
              <a:off x="4011120" y="2954520"/>
              <a:ext cx="2194200" cy="56016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79920" rIns="26640" tIns="26640" bIns="2664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關卡設定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"/>
            <p:cNvSpPr/>
            <p:nvPr/>
          </p:nvSpPr>
          <p:spPr>
            <a:xfrm>
              <a:off x="5986440" y="2954520"/>
              <a:ext cx="2194200" cy="56016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79920" rIns="26640" tIns="26640" bIns="2664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戰鬥場景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2" name=""/>
            <p:cNvSpPr/>
            <p:nvPr/>
          </p:nvSpPr>
          <p:spPr>
            <a:xfrm>
              <a:off x="7961400" y="2954520"/>
              <a:ext cx="2194200" cy="56016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79920" rIns="26640" tIns="26640" bIns="2664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595959"/>
                  </a:solidFill>
                  <a:latin typeface="微軟正黑體"/>
                  <a:ea typeface="微軟正黑體"/>
                </a:rPr>
                <a:t>對戰結束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47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47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47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群組 32"/>
          <p:cNvGrpSpPr/>
          <p:nvPr/>
        </p:nvGrpSpPr>
        <p:grpSpPr>
          <a:xfrm>
            <a:off x="834480" y="2113200"/>
            <a:ext cx="11352240" cy="4740840"/>
            <a:chOff x="834480" y="2113200"/>
            <a:chExt cx="11352240" cy="4740840"/>
          </a:xfrm>
        </p:grpSpPr>
        <p:sp>
          <p:nvSpPr>
            <p:cNvPr id="334" name="矩形: 剪去同側角落 3"/>
            <p:cNvSpPr/>
            <p:nvPr/>
          </p:nvSpPr>
          <p:spPr>
            <a:xfrm>
              <a:off x="11421000" y="5654160"/>
              <a:ext cx="7657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5" name="矩形: 剪去同側角落 4"/>
            <p:cNvSpPr/>
            <p:nvPr/>
          </p:nvSpPr>
          <p:spPr>
            <a:xfrm>
              <a:off x="10411920" y="3720600"/>
              <a:ext cx="1098000" cy="3133080"/>
            </a:xfrm>
            <a:prstGeom prst="snip2SameRect">
              <a:avLst>
                <a:gd name="adj1" fmla="val 327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6" name="矩形: 剪去同側角落 5"/>
            <p:cNvSpPr/>
            <p:nvPr/>
          </p:nvSpPr>
          <p:spPr>
            <a:xfrm>
              <a:off x="6868800" y="2883600"/>
              <a:ext cx="1549800" cy="39700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7" name="矩形: 剪去同側角落 54"/>
            <p:cNvSpPr/>
            <p:nvPr/>
          </p:nvSpPr>
          <p:spPr>
            <a:xfrm>
              <a:off x="4053240" y="3598200"/>
              <a:ext cx="3036960" cy="3255480"/>
            </a:xfrm>
            <a:prstGeom prst="snip2SameRect">
              <a:avLst>
                <a:gd name="adj1" fmla="val 36962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8" name="矩形: 剪去同側角落 55"/>
            <p:cNvSpPr/>
            <p:nvPr/>
          </p:nvSpPr>
          <p:spPr>
            <a:xfrm>
              <a:off x="2885400" y="2113200"/>
              <a:ext cx="1405080" cy="47404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9" name="矩形: 剪去同側角落 56"/>
            <p:cNvSpPr/>
            <p:nvPr/>
          </p:nvSpPr>
          <p:spPr>
            <a:xfrm>
              <a:off x="834480" y="4779720"/>
              <a:ext cx="1645920" cy="2073960"/>
            </a:xfrm>
            <a:prstGeom prst="snip2SameRect">
              <a:avLst>
                <a:gd name="adj1" fmla="val 31023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f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40" name="群組 31"/>
          <p:cNvGrpSpPr/>
          <p:nvPr/>
        </p:nvGrpSpPr>
        <p:grpSpPr>
          <a:xfrm>
            <a:off x="16920" y="1540800"/>
            <a:ext cx="11430000" cy="5316840"/>
            <a:chOff x="16920" y="1540800"/>
            <a:chExt cx="11430000" cy="5316840"/>
          </a:xfrm>
        </p:grpSpPr>
        <p:sp>
          <p:nvSpPr>
            <p:cNvPr id="341" name="矩形: 剪去同側角落 6"/>
            <p:cNvSpPr/>
            <p:nvPr/>
          </p:nvSpPr>
          <p:spPr>
            <a:xfrm>
              <a:off x="8217360" y="3429000"/>
              <a:ext cx="1549800" cy="34286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2" name="矩形: 剪去同側角落 7"/>
            <p:cNvSpPr/>
            <p:nvPr/>
          </p:nvSpPr>
          <p:spPr>
            <a:xfrm>
              <a:off x="10130400" y="4047480"/>
              <a:ext cx="1316520" cy="2810160"/>
            </a:xfrm>
            <a:prstGeom prst="snip2SameRect">
              <a:avLst>
                <a:gd name="adj1" fmla="val 36379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3" name="矩形: 剪去同側角落 8"/>
            <p:cNvSpPr/>
            <p:nvPr/>
          </p:nvSpPr>
          <p:spPr>
            <a:xfrm>
              <a:off x="8936640" y="1540800"/>
              <a:ext cx="2044440" cy="5316840"/>
            </a:xfrm>
            <a:prstGeom prst="snip2SameRect">
              <a:avLst>
                <a:gd name="adj1" fmla="val 3626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4" name="矩形: 剪去同側角落 60"/>
            <p:cNvSpPr/>
            <p:nvPr/>
          </p:nvSpPr>
          <p:spPr>
            <a:xfrm>
              <a:off x="6239520" y="4047480"/>
              <a:ext cx="154980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5" name="矩形: 剪去同側角落 61"/>
            <p:cNvSpPr/>
            <p:nvPr/>
          </p:nvSpPr>
          <p:spPr>
            <a:xfrm>
              <a:off x="2847600" y="4047480"/>
              <a:ext cx="2964960" cy="2810160"/>
            </a:xfrm>
            <a:prstGeom prst="snip2SameRect">
              <a:avLst>
                <a:gd name="adj1" fmla="val 29071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6" name="矩形: 剪去同側角落 62"/>
            <p:cNvSpPr/>
            <p:nvPr/>
          </p:nvSpPr>
          <p:spPr>
            <a:xfrm>
              <a:off x="1491480" y="5657760"/>
              <a:ext cx="1645920" cy="1199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7" name="矩形: 剪去同側角落 66"/>
            <p:cNvSpPr/>
            <p:nvPr/>
          </p:nvSpPr>
          <p:spPr>
            <a:xfrm>
              <a:off x="16920" y="5657760"/>
              <a:ext cx="1645920" cy="1199880"/>
            </a:xfrm>
            <a:prstGeom prst="snip2SameRect">
              <a:avLst>
                <a:gd name="adj1" fmla="val 3279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48" name="群組 33"/>
          <p:cNvGrpSpPr/>
          <p:nvPr/>
        </p:nvGrpSpPr>
        <p:grpSpPr>
          <a:xfrm>
            <a:off x="0" y="2124360"/>
            <a:ext cx="13346280" cy="4740480"/>
            <a:chOff x="0" y="2124360"/>
            <a:chExt cx="13346280" cy="4740480"/>
          </a:xfrm>
        </p:grpSpPr>
        <p:sp>
          <p:nvSpPr>
            <p:cNvPr id="349" name="矩形: 剪去同側角落 9"/>
            <p:cNvSpPr/>
            <p:nvPr/>
          </p:nvSpPr>
          <p:spPr>
            <a:xfrm>
              <a:off x="10736640" y="4439160"/>
              <a:ext cx="2609640" cy="2425320"/>
            </a:xfrm>
            <a:prstGeom prst="snip2SameRect">
              <a:avLst>
                <a:gd name="adj1" fmla="val 4166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0" name="矩形: 剪去同側角落 10"/>
            <p:cNvSpPr/>
            <p:nvPr/>
          </p:nvSpPr>
          <p:spPr>
            <a:xfrm>
              <a:off x="9169920" y="5530320"/>
              <a:ext cx="140508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1" name="矩形: 剪去同側角落 24"/>
            <p:cNvSpPr/>
            <p:nvPr/>
          </p:nvSpPr>
          <p:spPr>
            <a:xfrm>
              <a:off x="10723680" y="3190320"/>
              <a:ext cx="1147680" cy="367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2" name="矩形: 剪去同側角落 69"/>
            <p:cNvSpPr/>
            <p:nvPr/>
          </p:nvSpPr>
          <p:spPr>
            <a:xfrm>
              <a:off x="6914520" y="5530320"/>
              <a:ext cx="2271600" cy="1334520"/>
            </a:xfrm>
            <a:prstGeom prst="snip2SameRect">
              <a:avLst>
                <a:gd name="adj1" fmla="val 3344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3" name="矩形: 剪去同側角落 70"/>
            <p:cNvSpPr/>
            <p:nvPr/>
          </p:nvSpPr>
          <p:spPr>
            <a:xfrm>
              <a:off x="4070160" y="3731760"/>
              <a:ext cx="227160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4" name="矩形: 剪去同側角落 71"/>
            <p:cNvSpPr/>
            <p:nvPr/>
          </p:nvSpPr>
          <p:spPr>
            <a:xfrm>
              <a:off x="294948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5" name="矩形: 剪去同側角落 72"/>
            <p:cNvSpPr/>
            <p:nvPr/>
          </p:nvSpPr>
          <p:spPr>
            <a:xfrm>
              <a:off x="2031120" y="2124360"/>
              <a:ext cx="915480" cy="47404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6" name="矩形: 剪去同側角落 73"/>
            <p:cNvSpPr/>
            <p:nvPr/>
          </p:nvSpPr>
          <p:spPr>
            <a:xfrm>
              <a:off x="1731240" y="3731760"/>
              <a:ext cx="302040" cy="31330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7" name="矩形: 剪去同側角落 74"/>
            <p:cNvSpPr/>
            <p:nvPr/>
          </p:nvSpPr>
          <p:spPr>
            <a:xfrm>
              <a:off x="0" y="5159160"/>
              <a:ext cx="1326240" cy="1705680"/>
            </a:xfrm>
            <a:prstGeom prst="snip2SameRect">
              <a:avLst>
                <a:gd name="adj1" fmla="val 34155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bfbfb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58" name="群組 35"/>
          <p:cNvGrpSpPr/>
          <p:nvPr/>
        </p:nvGrpSpPr>
        <p:grpSpPr>
          <a:xfrm>
            <a:off x="0" y="5530320"/>
            <a:ext cx="16063200" cy="1334880"/>
            <a:chOff x="0" y="5530320"/>
            <a:chExt cx="16063200" cy="1334880"/>
          </a:xfrm>
        </p:grpSpPr>
        <p:sp>
          <p:nvSpPr>
            <p:cNvPr id="359" name="矩形: 剪去同側角落 11"/>
            <p:cNvSpPr/>
            <p:nvPr/>
          </p:nvSpPr>
          <p:spPr>
            <a:xfrm>
              <a:off x="13929840" y="5782320"/>
              <a:ext cx="2133360" cy="1082880"/>
            </a:xfrm>
            <a:prstGeom prst="snip2SameRect">
              <a:avLst>
                <a:gd name="adj1" fmla="val 41308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0" name="矩形: 剪去同側角落 25"/>
            <p:cNvSpPr/>
            <p:nvPr/>
          </p:nvSpPr>
          <p:spPr>
            <a:xfrm>
              <a:off x="11797200" y="6283800"/>
              <a:ext cx="200052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1" name="矩形: 剪去同側角落 77"/>
            <p:cNvSpPr/>
            <p:nvPr/>
          </p:nvSpPr>
          <p:spPr>
            <a:xfrm>
              <a:off x="10535040" y="6283800"/>
              <a:ext cx="97056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2" name="矩形: 剪去同側角落 78"/>
            <p:cNvSpPr/>
            <p:nvPr/>
          </p:nvSpPr>
          <p:spPr>
            <a:xfrm>
              <a:off x="8343000" y="5530320"/>
              <a:ext cx="1116720" cy="133452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3" name="矩形: 剪去同側角落 79"/>
            <p:cNvSpPr/>
            <p:nvPr/>
          </p:nvSpPr>
          <p:spPr>
            <a:xfrm>
              <a:off x="489024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4" name="矩形: 剪去同側角落 80"/>
            <p:cNvSpPr/>
            <p:nvPr/>
          </p:nvSpPr>
          <p:spPr>
            <a:xfrm>
              <a:off x="7594560" y="6283800"/>
              <a:ext cx="905400" cy="58104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5" name="矩形: 剪去同側角落 81"/>
            <p:cNvSpPr/>
            <p:nvPr/>
          </p:nvSpPr>
          <p:spPr>
            <a:xfrm>
              <a:off x="2392200" y="6016320"/>
              <a:ext cx="167868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6" name="矩形: 剪去同側角落 82"/>
            <p:cNvSpPr/>
            <p:nvPr/>
          </p:nvSpPr>
          <p:spPr>
            <a:xfrm>
              <a:off x="1292400" y="6466320"/>
              <a:ext cx="1400760" cy="39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7" name="矩形: 剪去同側角落 83"/>
            <p:cNvSpPr/>
            <p:nvPr/>
          </p:nvSpPr>
          <p:spPr>
            <a:xfrm>
              <a:off x="0" y="6016320"/>
              <a:ext cx="721440" cy="848880"/>
            </a:xfrm>
            <a:prstGeom prst="snip2SameRect">
              <a:avLst>
                <a:gd name="adj1" fmla="val 50000"/>
                <a:gd name="adj2" fmla="val 0"/>
              </a:avLst>
            </a:prstGeom>
            <a:pattFill prst="wdUpDiag">
              <a:fgClr>
                <a:srgbClr val="d6dce5"/>
              </a:fgClr>
              <a:bgClr>
                <a:srgbClr val="a6a6a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68" name="群組 27"/>
          <p:cNvGrpSpPr/>
          <p:nvPr/>
        </p:nvGrpSpPr>
        <p:grpSpPr>
          <a:xfrm>
            <a:off x="0" y="0"/>
            <a:ext cx="10105920" cy="3255840"/>
            <a:chOff x="0" y="0"/>
            <a:chExt cx="10105920" cy="3255840"/>
          </a:xfrm>
        </p:grpSpPr>
        <p:sp>
          <p:nvSpPr>
            <p:cNvPr id="369" name="對角線條紋 12"/>
            <p:cNvSpPr/>
            <p:nvPr/>
          </p:nvSpPr>
          <p:spPr>
            <a:xfrm>
              <a:off x="0" y="0"/>
              <a:ext cx="4041000" cy="139248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70" name="對角線條紋 13"/>
            <p:cNvSpPr/>
            <p:nvPr/>
          </p:nvSpPr>
          <p:spPr>
            <a:xfrm>
              <a:off x="4680" y="3960"/>
              <a:ext cx="10101240" cy="325188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371" name="直線接點 14"/>
          <p:cNvCxnSpPr/>
          <p:nvPr/>
        </p:nvCxnSpPr>
        <p:spPr>
          <a:xfrm flipH="1">
            <a:off x="-86400" y="-153720"/>
            <a:ext cx="5255280" cy="447552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372" name="直線接點 15"/>
          <p:cNvCxnSpPr/>
          <p:nvPr/>
        </p:nvCxnSpPr>
        <p:spPr>
          <a:xfrm flipH="1">
            <a:off x="-86400" y="-153720"/>
            <a:ext cx="4689720" cy="325512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sp>
        <p:nvSpPr>
          <p:cNvPr id="373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74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375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376" name="對角線條紋 18"/>
          <p:cNvSpPr/>
          <p:nvPr/>
        </p:nvSpPr>
        <p:spPr>
          <a:xfrm flipH="1" flipV="1">
            <a:off x="6496920" y="4100760"/>
            <a:ext cx="5694480" cy="275688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377" name="接點: 肘形 58"/>
          <p:cNvCxnSpPr/>
          <p:nvPr/>
        </p:nvCxnSpPr>
        <p:spPr>
          <a:xfrm flipV="1" rot="10800000">
            <a:off x="7789680" y="5457240"/>
            <a:ext cx="4007880" cy="164592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378" name="接點: 肘形 59"/>
          <p:cNvCxnSpPr/>
          <p:nvPr/>
        </p:nvCxnSpPr>
        <p:spPr>
          <a:xfrm>
            <a:off x="4724280" y="5457600"/>
            <a:ext cx="6633360" cy="558720"/>
          </a:xfrm>
          <a:prstGeom prst="bentConnector3">
            <a:avLst>
              <a:gd name="adj1" fmla="val 50002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379" name="接點: 肘形 63"/>
          <p:cNvCxnSpPr/>
          <p:nvPr/>
        </p:nvCxnSpPr>
        <p:spPr>
          <a:xfrm rot="5400000">
            <a:off x="7572240" y="3463560"/>
            <a:ext cx="5383440" cy="62208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380" name="接點: 肘形 64"/>
          <p:cNvCxnSpPr/>
          <p:nvPr/>
        </p:nvCxnSpPr>
        <p:spPr>
          <a:xfrm>
            <a:off x="8676360" y="4653000"/>
            <a:ext cx="3972960" cy="1909800"/>
          </a:xfrm>
          <a:prstGeom prst="bentConnector3">
            <a:avLst>
              <a:gd name="adj1" fmla="val 50004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cxnSp>
        <p:nvCxnSpPr>
          <p:cNvPr id="381" name="直線接點 99"/>
          <p:cNvCxnSpPr/>
          <p:nvPr/>
        </p:nvCxnSpPr>
        <p:spPr>
          <a:xfrm flipH="1">
            <a:off x="10457640" y="-536760"/>
            <a:ext cx="1439280" cy="764028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grpSp>
        <p:nvGrpSpPr>
          <p:cNvPr id="382" name="資料庫圖表 5"/>
          <p:cNvGrpSpPr/>
          <p:nvPr/>
        </p:nvGrpSpPr>
        <p:grpSpPr>
          <a:xfrm>
            <a:off x="1693800" y="2027160"/>
            <a:ext cx="8775360" cy="3060720"/>
            <a:chOff x="1693800" y="2027160"/>
            <a:chExt cx="8775360" cy="3060720"/>
          </a:xfrm>
        </p:grpSpPr>
        <p:sp>
          <p:nvSpPr>
            <p:cNvPr id="383" name=""/>
            <p:cNvSpPr/>
            <p:nvPr/>
          </p:nvSpPr>
          <p:spPr>
            <a:xfrm>
              <a:off x="1693800" y="2027160"/>
              <a:ext cx="8775360" cy="306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4" name=""/>
            <p:cNvSpPr/>
            <p:nvPr/>
          </p:nvSpPr>
          <p:spPr>
            <a:xfrm>
              <a:off x="449856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385" name=""/>
            <p:cNvSpPr/>
            <p:nvPr/>
          </p:nvSpPr>
          <p:spPr>
            <a:xfrm>
              <a:off x="196128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遊戲規格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6" name=""/>
            <p:cNvSpPr/>
            <p:nvPr/>
          </p:nvSpPr>
          <p:spPr>
            <a:xfrm>
              <a:off x="7349400" y="238824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387" name=""/>
            <p:cNvSpPr/>
            <p:nvPr/>
          </p:nvSpPr>
          <p:spPr>
            <a:xfrm>
              <a:off x="481176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遊戲流程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8" name=""/>
            <p:cNvSpPr/>
            <p:nvPr/>
          </p:nvSpPr>
          <p:spPr>
            <a:xfrm>
              <a:off x="3231000" y="283824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389" name=""/>
            <p:cNvSpPr/>
            <p:nvPr/>
          </p:nvSpPr>
          <p:spPr>
            <a:xfrm>
              <a:off x="7662600" y="202788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對戰系統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0" name=""/>
            <p:cNvSpPr/>
            <p:nvPr/>
          </p:nvSpPr>
          <p:spPr>
            <a:xfrm>
              <a:off x="449856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91" name=""/>
            <p:cNvSpPr/>
            <p:nvPr/>
          </p:nvSpPr>
          <p:spPr>
            <a:xfrm>
              <a:off x="196128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故事背景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" name=""/>
            <p:cNvSpPr/>
            <p:nvPr/>
          </p:nvSpPr>
          <p:spPr>
            <a:xfrm>
              <a:off x="7349400" y="351216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393" name=""/>
            <p:cNvSpPr/>
            <p:nvPr/>
          </p:nvSpPr>
          <p:spPr>
            <a:xfrm>
              <a:off x="481176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場景設計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4" name=""/>
            <p:cNvSpPr/>
            <p:nvPr/>
          </p:nvSpPr>
          <p:spPr>
            <a:xfrm>
              <a:off x="3231000" y="3962160"/>
              <a:ext cx="5700960" cy="280440"/>
            </a:xfrm>
            <a:custGeom>
              <a:avLst/>
              <a:gdLst/>
              <a:ahLst/>
              <a:rect l="l" t="t" r="r" b="b"/>
              <a:pathLst>
                <a:path w="5701370" h="280833">
                  <a:moveTo>
                    <a:pt x="5701370" y="0"/>
                  </a:moveTo>
                  <a:lnTo>
                    <a:pt x="5701370" y="157516"/>
                  </a:lnTo>
                  <a:lnTo>
                    <a:pt x="0" y="157516"/>
                  </a:lnTo>
                  <a:lnTo>
                    <a:pt x="0" y="280833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rgbClr val="808080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395" name=""/>
            <p:cNvSpPr/>
            <p:nvPr/>
          </p:nvSpPr>
          <p:spPr>
            <a:xfrm>
              <a:off x="7662600" y="315180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角色設計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6" name=""/>
            <p:cNvSpPr/>
            <p:nvPr/>
          </p:nvSpPr>
          <p:spPr>
            <a:xfrm>
              <a:off x="4498560" y="4636080"/>
              <a:ext cx="280440" cy="91080"/>
            </a:xfrm>
            <a:custGeom>
              <a:avLst/>
              <a:gdLst/>
              <a:ahLst/>
              <a:rect l="l" t="t" r="r" b="b"/>
              <a:pathLst>
                <a:path w="280833" h="91440">
                  <a:moveTo>
                    <a:pt x="0" y="45720"/>
                  </a:moveTo>
                  <a:lnTo>
                    <a:pt x="280833" y="45720"/>
                  </a:lnTo>
                </a:path>
              </a:pathLst>
            </a:custGeom>
            <a:noFill/>
            <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  <p:txBody>
            <a:bodyPr numCol="1" spcCol="1440" lIns="12600" rIns="12600" tIns="0" bIns="0" anchor="ctr">
              <a:noAutofit/>
            </a:bodyPr>
            <a:p>
              <a:endParaRPr b="0" lang="en-US" sz="5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97" name=""/>
            <p:cNvSpPr/>
            <p:nvPr/>
          </p:nvSpPr>
          <p:spPr>
            <a:xfrm>
              <a:off x="196128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遊戲操作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"/>
            <p:cNvSpPr/>
            <p:nvPr/>
          </p:nvSpPr>
          <p:spPr>
            <a:xfrm>
              <a:off x="4811760" y="4275360"/>
              <a:ext cx="2538720" cy="81216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solidFill>
                <a:srgbClr val="000000">
                  <a:shade val="8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42200" rIns="142200" tIns="142200" bIns="142200" anchor="ctr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tabLst>
                  <a:tab algn="l" pos="0"/>
                </a:tabLst>
              </a:pPr>
              <a:r>
                <a:rPr b="0" lang="zh-TW" sz="2000" spc="-1" strike="noStrike">
                  <a:solidFill>
                    <a:srgbClr val="808080"/>
                  </a:solidFill>
                  <a:latin typeface="微軟正黑體"/>
                  <a:ea typeface="微軟正黑體"/>
                </a:rPr>
                <a:t>遊戲展示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99" name="矩形 53"/>
          <p:cNvSpPr/>
          <p:nvPr/>
        </p:nvSpPr>
        <p:spPr>
          <a:xfrm>
            <a:off x="7662240" y="2026440"/>
            <a:ext cx="2542680" cy="805320"/>
          </a:xfrm>
          <a:prstGeom prst="rect">
            <a:avLst/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  <a:effectLst>
            <a:glow rad="63360">
              <a:srgbClr val="ff7a1f">
                <a:alpha val="40000"/>
              </a:srgbClr>
            </a:glow>
          </a:effectLst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6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1" name="矩形: 圓角化同側角落 1"/>
          <p:cNvSpPr/>
          <p:nvPr/>
        </p:nvSpPr>
        <p:spPr>
          <a:xfrm>
            <a:off x="853920" y="1680840"/>
            <a:ext cx="10485360" cy="5173200"/>
          </a:xfrm>
          <a:prstGeom prst="round2SameRect">
            <a:avLst>
              <a:gd name="adj1" fmla="val 16667"/>
              <a:gd name="adj2" fmla="val 0"/>
            </a:avLst>
          </a:prstGeom>
          <a:pattFill prst="openDmnd">
            <a:fgClr>
              <a:srgbClr val="d6dce5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2" name="對角線條紋 18"/>
          <p:cNvSpPr/>
          <p:nvPr/>
        </p:nvSpPr>
        <p:spPr>
          <a:xfrm flipH="1" flipV="1">
            <a:off x="9856080" y="1595520"/>
            <a:ext cx="2335680" cy="5261400"/>
          </a:xfrm>
          <a:prstGeom prst="diagStripe">
            <a:avLst>
              <a:gd name="adj" fmla="val 50000"/>
            </a:avLst>
          </a:prstGeom>
          <a:pattFill prst="wdUpDiag">
            <a:fgClr>
              <a:srgbClr val="203864"/>
            </a:fgClr>
            <a:bgClr>
              <a:srgbClr val="d6dce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403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404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405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406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407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408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9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410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411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412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413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sp>
        <p:nvSpPr>
          <p:cNvPr id="414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415" name="直線接點 19"/>
          <p:cNvCxnSpPr/>
          <p:nvPr/>
        </p:nvCxnSpPr>
        <p:spPr>
          <a:xfrm flipH="1">
            <a:off x="4800600" y="5568840"/>
            <a:ext cx="7527240" cy="1441800"/>
          </a:xfrm>
          <a:prstGeom prst="straightConnector1">
            <a:avLst/>
          </a:prstGeom>
          <a:ln w="152400">
            <a:solidFill>
              <a:srgbClr val="44546a">
                <a:lumMod val="40000"/>
                <a:lumOff val="60000"/>
              </a:srgbClr>
            </a:solidFill>
          </a:ln>
        </p:spPr>
      </p:cxnSp>
      <p:sp>
        <p:nvSpPr>
          <p:cNvPr id="416" name="文字方塊 21"/>
          <p:cNvSpPr/>
          <p:nvPr/>
        </p:nvSpPr>
        <p:spPr>
          <a:xfrm>
            <a:off x="1443960" y="3062880"/>
            <a:ext cx="5038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對戰系統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文字方塊 114"/>
          <p:cNvSpPr/>
          <p:nvPr/>
        </p:nvSpPr>
        <p:spPr>
          <a:xfrm>
            <a:off x="1443960" y="3732840"/>
            <a:ext cx="215604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計量值類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生命值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氣力值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燃晶槽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必殺技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8" name="群組 7"/>
          <p:cNvGrpSpPr/>
          <p:nvPr/>
        </p:nvGrpSpPr>
        <p:grpSpPr>
          <a:xfrm>
            <a:off x="4930200" y="2040480"/>
            <a:ext cx="4699080" cy="4361760"/>
            <a:chOff x="4930200" y="2040480"/>
            <a:chExt cx="4699080" cy="4361760"/>
          </a:xfrm>
        </p:grpSpPr>
        <p:pic>
          <p:nvPicPr>
            <p:cNvPr id="419" name="圖形 6" descr="工作流程 以實心填滿"/>
            <p:cNvPicPr/>
            <p:nvPr/>
          </p:nvPicPr>
          <p:blipFill>
            <a:blip r:embed="rId3"/>
            <a:stretch/>
          </p:blipFill>
          <p:spPr>
            <a:xfrm>
              <a:off x="6261840" y="3034800"/>
              <a:ext cx="3367440" cy="3367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圖形 4" descr="有水平線的金字塔圖 外框"/>
            <p:cNvPicPr/>
            <p:nvPr/>
          </p:nvPicPr>
          <p:blipFill>
            <a:blip r:embed="rId4"/>
            <a:stretch/>
          </p:blipFill>
          <p:spPr>
            <a:xfrm>
              <a:off x="4930200" y="2040480"/>
              <a:ext cx="3764520" cy="3764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1" name="文字方塊 1"/>
          <p:cNvSpPr/>
          <p:nvPr/>
        </p:nvSpPr>
        <p:spPr>
          <a:xfrm>
            <a:off x="3603960" y="3732840"/>
            <a:ext cx="21560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操作類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迴避無敵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防禦轉向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防禦反擊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防禦破壞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595959"/>
                </a:solidFill>
                <a:latin typeface="微軟正黑體"/>
                <a:ea typeface="微軟正黑體"/>
              </a:rPr>
              <a:t>倒地連段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矩形: 剪去同側角落 109"/>
          <p:cNvSpPr/>
          <p:nvPr/>
        </p:nvSpPr>
        <p:spPr>
          <a:xfrm>
            <a:off x="-2076480" y="-1488240"/>
            <a:ext cx="16525080" cy="8357040"/>
          </a:xfrm>
          <a:prstGeom prst="snip2SameRect">
            <a:avLst>
              <a:gd name="adj1" fmla="val 50000"/>
              <a:gd name="adj2" fmla="val 0"/>
            </a:avLst>
          </a:prstGeom>
          <a:pattFill prst="wdUpDiag">
            <a:fgClr>
              <a:srgbClr val="d6dce5"/>
            </a:fgClr>
            <a:bgClr>
              <a:srgbClr val="a6a6a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423" name="接點: 肘形 58"/>
          <p:cNvCxnSpPr/>
          <p:nvPr/>
        </p:nvCxnSpPr>
        <p:spPr>
          <a:xfrm flipH="1" rot="16200000">
            <a:off x="8143920" y="568080"/>
            <a:ext cx="2962800" cy="962640"/>
          </a:xfrm>
          <a:prstGeom prst="bentConnector3">
            <a:avLst>
              <a:gd name="adj1" fmla="val 50006"/>
            </a:avLst>
          </a:prstGeom>
          <a:ln w="63500">
            <a:solidFill>
              <a:srgbClr val="ffffff"/>
            </a:solidFill>
            <a:headEnd len="med" type="oval" w="med"/>
            <a:tailEnd len="lg" type="oval" w="lg"/>
          </a:ln>
        </p:spPr>
      </p:cxnSp>
      <p:cxnSp>
        <p:nvCxnSpPr>
          <p:cNvPr id="424" name="接點: 肘形 59"/>
          <p:cNvCxnSpPr/>
          <p:nvPr/>
        </p:nvCxnSpPr>
        <p:spPr>
          <a:xfrm>
            <a:off x="6858360" y="761760"/>
            <a:ext cx="4752720" cy="1194120"/>
          </a:xfrm>
          <a:prstGeom prst="bentConnector3">
            <a:avLst>
              <a:gd name="adj1" fmla="val 50003"/>
            </a:avLst>
          </a:prstGeom>
          <a:ln w="63500">
            <a:solidFill>
              <a:srgbClr val="ffffff"/>
            </a:solidFill>
            <a:headEnd len="med" type="oval" w="med"/>
            <a:tailEnd len="med" type="oval" w="med"/>
          </a:ln>
        </p:spPr>
      </p:cxnSp>
      <p:cxnSp>
        <p:nvCxnSpPr>
          <p:cNvPr id="425" name="接點: 肘形 63"/>
          <p:cNvCxnSpPr/>
          <p:nvPr/>
        </p:nvCxnSpPr>
        <p:spPr>
          <a:xfrm flipV="1" rot="10800000">
            <a:off x="5105160" y="291240"/>
            <a:ext cx="7222680" cy="971280"/>
          </a:xfrm>
          <a:prstGeom prst="bentConnector3">
            <a:avLst>
              <a:gd name="adj1" fmla="val 50000"/>
            </a:avLst>
          </a:prstGeom>
          <a:ln w="63500">
            <a:solidFill>
              <a:srgbClr val="ffffff"/>
            </a:solidFill>
            <a:headEnd len="sm" type="oval" w="sm"/>
            <a:tailEnd len="sm" type="oval" w="sm"/>
          </a:ln>
        </p:spPr>
      </p:cxnSp>
      <p:cxnSp>
        <p:nvCxnSpPr>
          <p:cNvPr id="426" name="接點: 肘形 64"/>
          <p:cNvCxnSpPr/>
          <p:nvPr/>
        </p:nvCxnSpPr>
        <p:spPr>
          <a:xfrm flipV="1" rot="16200000">
            <a:off x="8743320" y="2394000"/>
            <a:ext cx="4623840" cy="1112040"/>
          </a:xfrm>
          <a:prstGeom prst="bentConnector3">
            <a:avLst>
              <a:gd name="adj1" fmla="val 49996"/>
            </a:avLst>
          </a:prstGeom>
          <a:ln w="63500">
            <a:solidFill>
              <a:srgbClr val="ffffff"/>
            </a:solidFill>
            <a:headEnd len="sm" type="oval" w="sm"/>
            <a:tailEnd len="med" type="oval" w="med"/>
          </a:ln>
        </p:spPr>
      </p:cxnSp>
      <p:grpSp>
        <p:nvGrpSpPr>
          <p:cNvPr id="427" name="群組 27"/>
          <p:cNvGrpSpPr/>
          <p:nvPr/>
        </p:nvGrpSpPr>
        <p:grpSpPr>
          <a:xfrm>
            <a:off x="0" y="0"/>
            <a:ext cx="3332880" cy="6566040"/>
            <a:chOff x="0" y="0"/>
            <a:chExt cx="3332880" cy="6566040"/>
          </a:xfrm>
        </p:grpSpPr>
        <p:sp>
          <p:nvSpPr>
            <p:cNvPr id="428" name="對角線條紋 12"/>
            <p:cNvSpPr/>
            <p:nvPr/>
          </p:nvSpPr>
          <p:spPr>
            <a:xfrm>
              <a:off x="0" y="0"/>
              <a:ext cx="1332720" cy="2808360"/>
            </a:xfrm>
            <a:prstGeom prst="diagStripe">
              <a:avLst>
                <a:gd name="adj" fmla="val 0"/>
              </a:avLst>
            </a:prstGeom>
            <a:pattFill prst="lgGrid">
              <a:fgClr>
                <a:srgbClr val="8497b0"/>
              </a:fgClr>
              <a:bgClr>
                <a:srgbClr val="d6dce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29" name="對角線條紋 13"/>
            <p:cNvSpPr/>
            <p:nvPr/>
          </p:nvSpPr>
          <p:spPr>
            <a:xfrm>
              <a:off x="1440" y="7920"/>
              <a:ext cx="3331440" cy="6558120"/>
            </a:xfrm>
            <a:prstGeom prst="diagStrip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cxnSp>
        <p:nvCxnSpPr>
          <p:cNvPr id="430" name="直線接點 14"/>
          <p:cNvCxnSpPr/>
          <p:nvPr/>
        </p:nvCxnSpPr>
        <p:spPr>
          <a:xfrm flipH="1">
            <a:off x="-124560" y="-157680"/>
            <a:ext cx="6049440" cy="2966760"/>
          </a:xfrm>
          <a:prstGeom prst="straightConnector1">
            <a:avLst/>
          </a:prstGeom>
          <a:ln w="152400">
            <a:solidFill>
              <a:srgbClr val="ffffff"/>
            </a:solidFill>
          </a:ln>
        </p:spPr>
      </p:cxnSp>
      <p:cxnSp>
        <p:nvCxnSpPr>
          <p:cNvPr id="431" name="直線接點 15"/>
          <p:cNvCxnSpPr/>
          <p:nvPr/>
        </p:nvCxnSpPr>
        <p:spPr>
          <a:xfrm flipH="1">
            <a:off x="-124560" y="-157680"/>
            <a:ext cx="10039320" cy="1420560"/>
          </a:xfrm>
          <a:prstGeom prst="straightConnector1">
            <a:avLst/>
          </a:prstGeom>
          <a:ln w="228600">
            <a:solidFill>
              <a:srgbClr val="ffffff"/>
            </a:solidFill>
          </a:ln>
        </p:spPr>
      </p:cxnSp>
      <p:pic>
        <p:nvPicPr>
          <p:cNvPr id="432" name="圖片 1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1040" y="291960"/>
            <a:ext cx="1393920" cy="1393920"/>
          </a:xfrm>
          <a:prstGeom prst="rect">
            <a:avLst/>
          </a:prstGeom>
          <a:ln w="0">
            <a:noFill/>
          </a:ln>
        </p:spPr>
      </p:pic>
      <p:pic>
        <p:nvPicPr>
          <p:cNvPr id="433" name="圖片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692720" y="1083240"/>
            <a:ext cx="1033560" cy="1033560"/>
          </a:xfrm>
          <a:prstGeom prst="rect">
            <a:avLst/>
          </a:prstGeom>
          <a:ln w="0">
            <a:noFill/>
          </a:ln>
        </p:spPr>
      </p:pic>
      <p:pic>
        <p:nvPicPr>
          <p:cNvPr id="434" name="" descr=""/>
          <p:cNvPicPr/>
          <p:nvPr/>
        </p:nvPicPr>
        <p:blipFill>
          <a:blip r:embed="rId3"/>
          <a:stretch/>
        </p:blipFill>
        <p:spPr>
          <a:xfrm>
            <a:off x="0" y="-396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35" name="矩形 37"/>
          <p:cNvSpPr/>
          <p:nvPr/>
        </p:nvSpPr>
        <p:spPr>
          <a:xfrm>
            <a:off x="0" y="-3960"/>
            <a:ext cx="12191760" cy="686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6" name="文字方塊 25"/>
          <p:cNvSpPr/>
          <p:nvPr/>
        </p:nvSpPr>
        <p:spPr>
          <a:xfrm>
            <a:off x="3600000" y="90000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40bfcb"/>
                </a:solidFill>
                <a:latin typeface="Calibri"/>
                <a:ea typeface="微軟正黑體"/>
              </a:rPr>
              <a:t>氣力值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文字方塊 26"/>
          <p:cNvSpPr/>
          <p:nvPr/>
        </p:nvSpPr>
        <p:spPr>
          <a:xfrm>
            <a:off x="1981440" y="86544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5cce5f"/>
                </a:solidFill>
                <a:latin typeface="Calibri"/>
                <a:ea typeface="微軟正黑體"/>
              </a:rPr>
              <a:t>生命值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文字方塊 29"/>
          <p:cNvSpPr/>
          <p:nvPr/>
        </p:nvSpPr>
        <p:spPr>
          <a:xfrm>
            <a:off x="720000" y="558000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f48e8c"/>
                </a:solidFill>
                <a:latin typeface="Calibri"/>
                <a:ea typeface="微軟正黑體"/>
              </a:rPr>
              <a:t>燃晶槽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文字方塊 30"/>
          <p:cNvSpPr/>
          <p:nvPr/>
        </p:nvSpPr>
        <p:spPr>
          <a:xfrm>
            <a:off x="1980000" y="644544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fee68c"/>
                </a:solidFill>
                <a:latin typeface="Calibri"/>
                <a:ea typeface="微軟正黑體"/>
              </a:rPr>
              <a:t>必殺技槽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文字方塊 31"/>
          <p:cNvSpPr/>
          <p:nvPr/>
        </p:nvSpPr>
        <p:spPr>
          <a:xfrm>
            <a:off x="360000" y="86544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ffffff"/>
                </a:solidFill>
                <a:latin typeface="Calibri"/>
                <a:ea typeface="微軟正黑體"/>
              </a:rPr>
              <a:t>玩家資訊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文字方塊 32"/>
          <p:cNvSpPr/>
          <p:nvPr/>
        </p:nvSpPr>
        <p:spPr>
          <a:xfrm>
            <a:off x="5512680" y="78876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f2f2f2"/>
                </a:solidFill>
                <a:latin typeface="Calibri"/>
                <a:ea typeface="微軟正黑體"/>
              </a:rPr>
              <a:t>回合時間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文字方塊 4"/>
          <p:cNvSpPr/>
          <p:nvPr/>
        </p:nvSpPr>
        <p:spPr>
          <a:xfrm>
            <a:off x="720000" y="1945440"/>
            <a:ext cx="5038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2000" spc="-1" strike="noStrike">
                <a:solidFill>
                  <a:srgbClr val="f2f2f2"/>
                </a:solidFill>
                <a:latin typeface="Calibri"/>
                <a:ea typeface="微軟正黑體"/>
              </a:rPr>
              <a:t>操作紀錄（練習模</a:t>
            </a:r>
            <a:r>
              <a:rPr b="1" lang="zh-TW" sz="2000" spc="-1" strike="noStrike">
                <a:solidFill>
                  <a:srgbClr val="f2f2f2"/>
                </a:solidFill>
                <a:latin typeface="Calibri"/>
                <a:ea typeface="微軟正黑體"/>
              </a:rPr>
              <a:t>式）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文字方塊 21"/>
          <p:cNvSpPr/>
          <p:nvPr/>
        </p:nvSpPr>
        <p:spPr>
          <a:xfrm>
            <a:off x="3576600" y="3198240"/>
            <a:ext cx="5038560" cy="45540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50000">
                <a:srgbClr val="ffffff"/>
              </a:gs>
              <a:gs pos="100000">
                <a:srgbClr val="4472c4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戰鬥畫面預覽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14574</TotalTime>
  <Application>LibreOffice/7.4.4.2$Linux_X86_64 LibreOffice_project/40$Build-2</Application>
  <AppVersion>15.0000</AppVersion>
  <Words>723</Words>
  <Paragraphs>225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2021-10-03T17:53:59Z</dcterms:created>
  <dc:creator>Centon 千童古</dc:creator>
  <dc:description/>
  <dc:language>zh-TW</dc:language>
  <cp:lastModifiedBy/>
  <dcterms:modified xsi:type="dcterms:W3CDTF">2023-03-27T10:18:06Z</dcterms:modified>
  <cp:revision>330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寬螢幕</vt:lpwstr>
  </property>
  <property fmtid="{D5CDD505-2E9C-101B-9397-08002B2CF9AE}" pid="3" name="Slides">
    <vt:i4>24</vt:i4>
  </property>
</Properties>
</file>